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52" r:id="rId4"/>
    <p:sldId id="345" r:id="rId5"/>
    <p:sldId id="346" r:id="rId6"/>
    <p:sldId id="347" r:id="rId7"/>
    <p:sldId id="348" r:id="rId8"/>
    <p:sldId id="351" r:id="rId9"/>
    <p:sldId id="34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60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E87DC-E67A-9F4C-A6FD-8402C507F063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5E94E1-8EA9-204A-9CCE-A51F290144D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 Конфликты между соседями в коммунальных квартирах</a:t>
          </a:r>
        </a:p>
      </dgm:t>
    </dgm:pt>
    <dgm:pt modelId="{CA11E46E-29F2-8D4B-87AC-95BEEFFAEF68}" type="parTrans" cxnId="{4F86B4AF-DD2E-844D-B81B-2799917EA51C}">
      <dgm:prSet/>
      <dgm:spPr/>
      <dgm:t>
        <a:bodyPr/>
        <a:lstStyle/>
        <a:p>
          <a:endParaRPr lang="ru-RU" sz="1600"/>
        </a:p>
      </dgm:t>
    </dgm:pt>
    <dgm:pt modelId="{EE2B6668-5A66-E745-ABE1-57480EDD477C}" type="sibTrans" cxnId="{4F86B4AF-DD2E-844D-B81B-2799917EA51C}">
      <dgm:prSet/>
      <dgm:spPr/>
      <dgm:t>
        <a:bodyPr/>
        <a:lstStyle/>
        <a:p>
          <a:endParaRPr lang="ru-RU" sz="1600"/>
        </a:p>
      </dgm:t>
    </dgm:pt>
    <dgm:pt modelId="{E4189BB5-2EEB-434E-B56E-860962EBB02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Конфликты жильцов и представителей бизнеса, расположенного в нежилых помещениях (в том числе из-за шума)</a:t>
          </a:r>
        </a:p>
      </dgm:t>
    </dgm:pt>
    <dgm:pt modelId="{B8212B38-3062-1A46-A51C-ADC8359EF9BE}" type="parTrans" cxnId="{DC08739F-9B27-C342-8C18-9FF3213F0CA7}">
      <dgm:prSet/>
      <dgm:spPr/>
      <dgm:t>
        <a:bodyPr/>
        <a:lstStyle/>
        <a:p>
          <a:endParaRPr lang="ru-RU" sz="1600"/>
        </a:p>
      </dgm:t>
    </dgm:pt>
    <dgm:pt modelId="{BEFBC0E9-A75F-CE41-9635-27F7E14B79B1}" type="sibTrans" cxnId="{DC08739F-9B27-C342-8C18-9FF3213F0CA7}">
      <dgm:prSet/>
      <dgm:spPr/>
      <dgm:t>
        <a:bodyPr/>
        <a:lstStyle/>
        <a:p>
          <a:endParaRPr lang="ru-RU" sz="1600"/>
        </a:p>
      </dgm:t>
    </dgm:pt>
    <dgm:pt modelId="{EFC508C8-0904-C045-A724-3AE9159E19A9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Конфликты с собственниками бизнеса по поводу использования общей территории</a:t>
          </a:r>
        </a:p>
      </dgm:t>
    </dgm:pt>
    <dgm:pt modelId="{337F4E42-D7D4-1443-9CCD-5E18E48F4E3A}" type="parTrans" cxnId="{3E3B5DFF-DD41-484B-92B1-637D40190E62}">
      <dgm:prSet/>
      <dgm:spPr/>
      <dgm:t>
        <a:bodyPr/>
        <a:lstStyle/>
        <a:p>
          <a:endParaRPr lang="ru-RU" sz="1600"/>
        </a:p>
      </dgm:t>
    </dgm:pt>
    <dgm:pt modelId="{8069D5AA-D2C9-3148-99A0-5AF95937D6CA}" type="sibTrans" cxnId="{3E3B5DFF-DD41-484B-92B1-637D40190E62}">
      <dgm:prSet/>
      <dgm:spPr/>
      <dgm:t>
        <a:bodyPr/>
        <a:lstStyle/>
        <a:p>
          <a:endParaRPr lang="ru-RU" sz="1600"/>
        </a:p>
      </dgm:t>
    </dgm:pt>
    <dgm:pt modelId="{DDD7C042-98E8-E545-88EE-6E86DCCFA02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Конфликты жителей</a:t>
          </a:r>
        </a:p>
        <a:p>
          <a:r>
            <a:rPr lang="ru-RU" sz="1600" dirty="0"/>
            <a:t>и владельцев собак</a:t>
          </a:r>
        </a:p>
      </dgm:t>
    </dgm:pt>
    <dgm:pt modelId="{4DD932FA-5ECD-AA42-AB52-F5DF63140A93}" type="parTrans" cxnId="{758C2A3E-3FDD-1848-88D7-EE7D26C71C53}">
      <dgm:prSet/>
      <dgm:spPr/>
      <dgm:t>
        <a:bodyPr/>
        <a:lstStyle/>
        <a:p>
          <a:endParaRPr lang="ru-RU" sz="1600"/>
        </a:p>
      </dgm:t>
    </dgm:pt>
    <dgm:pt modelId="{53A44355-3DC6-D74D-8323-D43C3F265824}" type="sibTrans" cxnId="{758C2A3E-3FDD-1848-88D7-EE7D26C71C53}">
      <dgm:prSet/>
      <dgm:spPr/>
      <dgm:t>
        <a:bodyPr/>
        <a:lstStyle/>
        <a:p>
          <a:endParaRPr lang="ru-RU" sz="1600"/>
        </a:p>
      </dgm:t>
    </dgm:pt>
    <dgm:pt modelId="{CC82C8DF-8A80-5E4F-9379-55BAF5E76AB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Конфликты жителей по поводу межевания кварталов</a:t>
          </a:r>
        </a:p>
      </dgm:t>
    </dgm:pt>
    <dgm:pt modelId="{E16AEC9D-F12C-F148-BC6C-96EC874C8FA0}" type="parTrans" cxnId="{113EF64B-9D16-4E46-91C2-1BDAB37E8E8F}">
      <dgm:prSet/>
      <dgm:spPr/>
      <dgm:t>
        <a:bodyPr/>
        <a:lstStyle/>
        <a:p>
          <a:endParaRPr lang="ru-RU" sz="1600"/>
        </a:p>
      </dgm:t>
    </dgm:pt>
    <dgm:pt modelId="{D531409E-F02F-2446-BA4C-1AE3A532579B}" type="sibTrans" cxnId="{113EF64B-9D16-4E46-91C2-1BDAB37E8E8F}">
      <dgm:prSet/>
      <dgm:spPr/>
      <dgm:t>
        <a:bodyPr/>
        <a:lstStyle/>
        <a:p>
          <a:endParaRPr lang="ru-RU" sz="1600"/>
        </a:p>
      </dgm:t>
    </dgm:pt>
    <dgm:pt modelId="{58B03D9D-F1F3-5140-93EA-DFE2EEB5E138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Конфликты с предприятиями ЖКХ по поводу вывоза снега и мусора</a:t>
          </a:r>
        </a:p>
      </dgm:t>
    </dgm:pt>
    <dgm:pt modelId="{17BD3D86-C75E-164B-80FA-DF0291E52215}" type="parTrans" cxnId="{130FB133-56CD-E745-9E00-F02241E9C293}">
      <dgm:prSet/>
      <dgm:spPr/>
      <dgm:t>
        <a:bodyPr/>
        <a:lstStyle/>
        <a:p>
          <a:endParaRPr lang="ru-RU" sz="1600"/>
        </a:p>
      </dgm:t>
    </dgm:pt>
    <dgm:pt modelId="{15A16D56-A8C5-A14D-84CE-B4A861BFE6C7}" type="sibTrans" cxnId="{130FB133-56CD-E745-9E00-F02241E9C293}">
      <dgm:prSet/>
      <dgm:spPr/>
      <dgm:t>
        <a:bodyPr/>
        <a:lstStyle/>
        <a:p>
          <a:endParaRPr lang="ru-RU" sz="1600"/>
        </a:p>
      </dgm:t>
    </dgm:pt>
    <dgm:pt modelId="{80F0B491-1B79-1D45-B409-7C6AC7D4226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Конфликты, связанные со взаимоотношениями представителей разных поколений, проживающих в одном доме</a:t>
          </a:r>
        </a:p>
      </dgm:t>
    </dgm:pt>
    <dgm:pt modelId="{41635C77-D7FD-4745-BAD3-0B376857352A}" type="parTrans" cxnId="{36268F0D-768E-6242-BC85-3B7049212657}">
      <dgm:prSet/>
      <dgm:spPr/>
      <dgm:t>
        <a:bodyPr/>
        <a:lstStyle/>
        <a:p>
          <a:endParaRPr lang="ru-RU" sz="1600"/>
        </a:p>
      </dgm:t>
    </dgm:pt>
    <dgm:pt modelId="{CD2D6AB4-BD6C-DA4F-AB6E-328E478563AD}" type="sibTrans" cxnId="{36268F0D-768E-6242-BC85-3B7049212657}">
      <dgm:prSet/>
      <dgm:spPr/>
      <dgm:t>
        <a:bodyPr/>
        <a:lstStyle/>
        <a:p>
          <a:endParaRPr lang="ru-RU" sz="1600"/>
        </a:p>
      </dgm:t>
    </dgm:pt>
    <dgm:pt modelId="{180000B3-E92E-5147-B2A4-10A5C1014787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Межнациональные конфликты</a:t>
          </a:r>
        </a:p>
      </dgm:t>
    </dgm:pt>
    <dgm:pt modelId="{CD48FE37-6C40-6945-85D3-001E4543F1F9}" type="parTrans" cxnId="{7EBF8F29-EB23-3444-8C07-0163E87D853D}">
      <dgm:prSet/>
      <dgm:spPr/>
      <dgm:t>
        <a:bodyPr/>
        <a:lstStyle/>
        <a:p>
          <a:endParaRPr lang="ru-RU" sz="1600"/>
        </a:p>
      </dgm:t>
    </dgm:pt>
    <dgm:pt modelId="{1B9AD31D-3231-A240-93F9-FD2973497874}" type="sibTrans" cxnId="{7EBF8F29-EB23-3444-8C07-0163E87D853D}">
      <dgm:prSet/>
      <dgm:spPr/>
      <dgm:t>
        <a:bodyPr/>
        <a:lstStyle/>
        <a:p>
          <a:endParaRPr lang="ru-RU" sz="1600"/>
        </a:p>
      </dgm:t>
    </dgm:pt>
    <dgm:pt modelId="{D0FD7E4B-E6AD-C446-AB09-E8259378C3E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Конфликты, вызванные наличием в доме социально-неблагополучного человека</a:t>
          </a:r>
        </a:p>
      </dgm:t>
    </dgm:pt>
    <dgm:pt modelId="{51554AFA-C302-F24B-8467-2E390E196F4D}" type="parTrans" cxnId="{6D6A9143-61C6-D148-8BB3-F3F975E8B0EA}">
      <dgm:prSet/>
      <dgm:spPr/>
      <dgm:t>
        <a:bodyPr/>
        <a:lstStyle/>
        <a:p>
          <a:endParaRPr lang="ru-RU" sz="1600"/>
        </a:p>
      </dgm:t>
    </dgm:pt>
    <dgm:pt modelId="{45EDEAAB-B84D-CE4A-BE19-D75F8AEFFFC0}" type="sibTrans" cxnId="{6D6A9143-61C6-D148-8BB3-F3F975E8B0EA}">
      <dgm:prSet/>
      <dgm:spPr/>
      <dgm:t>
        <a:bodyPr/>
        <a:lstStyle/>
        <a:p>
          <a:endParaRPr lang="ru-RU" sz="1600"/>
        </a:p>
      </dgm:t>
    </dgm:pt>
    <dgm:pt modelId="{693E5BA3-A9BB-014A-A320-79BAFCF149B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Конфликты собственников и арендаторов жилья</a:t>
          </a:r>
        </a:p>
      </dgm:t>
    </dgm:pt>
    <dgm:pt modelId="{EBCF3455-8E77-2349-8D65-5DA342DBABD6}" type="parTrans" cxnId="{88FF165C-3C41-7B47-971D-E2606959DDA4}">
      <dgm:prSet/>
      <dgm:spPr/>
      <dgm:t>
        <a:bodyPr/>
        <a:lstStyle/>
        <a:p>
          <a:endParaRPr lang="ru-RU" sz="1600"/>
        </a:p>
      </dgm:t>
    </dgm:pt>
    <dgm:pt modelId="{67D20EFD-118C-CA45-9E51-F81628D42D32}" type="sibTrans" cxnId="{88FF165C-3C41-7B47-971D-E2606959DDA4}">
      <dgm:prSet/>
      <dgm:spPr/>
      <dgm:t>
        <a:bodyPr/>
        <a:lstStyle/>
        <a:p>
          <a:endParaRPr lang="ru-RU" sz="1600"/>
        </a:p>
      </dgm:t>
    </dgm:pt>
    <dgm:pt modelId="{5F0BE969-B917-CB49-A11E-6482D58DDB6D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Конфликты, связанные с деятельностью общественных советников главы управы (при взаимодействии с советами домов, с муниципалитетом)</a:t>
          </a:r>
        </a:p>
      </dgm:t>
    </dgm:pt>
    <dgm:pt modelId="{D6A74E85-3360-3B49-AEC0-57B5E622D679}" type="parTrans" cxnId="{F43A54B4-EDC2-6A4A-980C-118B8A10B581}">
      <dgm:prSet/>
      <dgm:spPr/>
      <dgm:t>
        <a:bodyPr/>
        <a:lstStyle/>
        <a:p>
          <a:endParaRPr lang="ru-RU" sz="1600"/>
        </a:p>
      </dgm:t>
    </dgm:pt>
    <dgm:pt modelId="{8DF4309A-3174-BD4B-952B-212B9E89DE25}" type="sibTrans" cxnId="{F43A54B4-EDC2-6A4A-980C-118B8A10B581}">
      <dgm:prSet/>
      <dgm:spPr/>
      <dgm:t>
        <a:bodyPr/>
        <a:lstStyle/>
        <a:p>
          <a:endParaRPr lang="ru-RU" sz="1600"/>
        </a:p>
      </dgm:t>
    </dgm:pt>
    <dgm:pt modelId="{70501ED4-934F-E642-BCF2-71303A61496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/>
            <a:t>Конфликты между гражданскими активистами (общественными советниками)</a:t>
          </a:r>
        </a:p>
      </dgm:t>
    </dgm:pt>
    <dgm:pt modelId="{A2413FB7-4509-6F40-8F75-ECB4519FC04F}" type="parTrans" cxnId="{85A9AE2E-1FB2-F34A-8A75-3A4145876CCF}">
      <dgm:prSet/>
      <dgm:spPr/>
      <dgm:t>
        <a:bodyPr/>
        <a:lstStyle/>
        <a:p>
          <a:endParaRPr lang="ru-RU" sz="1600"/>
        </a:p>
      </dgm:t>
    </dgm:pt>
    <dgm:pt modelId="{D3BA543C-476A-0B44-AEC4-29D58DB2B7CC}" type="sibTrans" cxnId="{85A9AE2E-1FB2-F34A-8A75-3A4145876CCF}">
      <dgm:prSet/>
      <dgm:spPr/>
      <dgm:t>
        <a:bodyPr/>
        <a:lstStyle/>
        <a:p>
          <a:endParaRPr lang="ru-RU" sz="1600"/>
        </a:p>
      </dgm:t>
    </dgm:pt>
    <dgm:pt modelId="{492358A7-2DE7-264D-8651-F49659E549E2}" type="pres">
      <dgm:prSet presAssocID="{B23E87DC-E67A-9F4C-A6FD-8402C507F0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E28D4-2D98-C04F-B77D-980E34B38B5E}" type="pres">
      <dgm:prSet presAssocID="{D25E94E1-8EA9-204A-9CCE-A51F290144DB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9DC5C-4FD3-5B4D-B8CA-81EEDAAB1DF8}" type="pres">
      <dgm:prSet presAssocID="{EE2B6668-5A66-E745-ABE1-57480EDD477C}" presName="sibTrans" presStyleCnt="0"/>
      <dgm:spPr/>
    </dgm:pt>
    <dgm:pt modelId="{BF18A2A3-2C17-1341-8D28-3614C7FEA114}" type="pres">
      <dgm:prSet presAssocID="{E4189BB5-2EEB-434E-B56E-860962EBB02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0BD23-624B-9346-BCFE-D7D4D5661D0A}" type="pres">
      <dgm:prSet presAssocID="{BEFBC0E9-A75F-CE41-9635-27F7E14B79B1}" presName="sibTrans" presStyleCnt="0"/>
      <dgm:spPr/>
    </dgm:pt>
    <dgm:pt modelId="{129E2C6C-7462-C943-9628-2A5964508EF1}" type="pres">
      <dgm:prSet presAssocID="{EFC508C8-0904-C045-A724-3AE9159E19A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2D4C8-20DA-AB4A-89E3-0C335F82CD32}" type="pres">
      <dgm:prSet presAssocID="{8069D5AA-D2C9-3148-99A0-5AF95937D6CA}" presName="sibTrans" presStyleCnt="0"/>
      <dgm:spPr/>
    </dgm:pt>
    <dgm:pt modelId="{B0EC80DB-2892-6648-9A05-0B38E3642554}" type="pres">
      <dgm:prSet presAssocID="{DDD7C042-98E8-E545-88EE-6E86DCCFA02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4CCDA-4CD0-3E4B-A98D-6BE73E3CE026}" type="pres">
      <dgm:prSet presAssocID="{53A44355-3DC6-D74D-8323-D43C3F265824}" presName="sibTrans" presStyleCnt="0"/>
      <dgm:spPr/>
    </dgm:pt>
    <dgm:pt modelId="{BE476092-48CB-C74A-9E15-D7AE928DAADE}" type="pres">
      <dgm:prSet presAssocID="{CC82C8DF-8A80-5E4F-9379-55BAF5E76AB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3CEC6-3043-7444-A7B0-48D19D7889B4}" type="pres">
      <dgm:prSet presAssocID="{D531409E-F02F-2446-BA4C-1AE3A532579B}" presName="sibTrans" presStyleCnt="0"/>
      <dgm:spPr/>
    </dgm:pt>
    <dgm:pt modelId="{EAAC8ACA-A80C-DC47-A7A9-121DD920E5A9}" type="pres">
      <dgm:prSet presAssocID="{58B03D9D-F1F3-5140-93EA-DFE2EEB5E13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E1CE4-3F8B-394C-B77F-2E91F0AE55CD}" type="pres">
      <dgm:prSet presAssocID="{15A16D56-A8C5-A14D-84CE-B4A861BFE6C7}" presName="sibTrans" presStyleCnt="0"/>
      <dgm:spPr/>
    </dgm:pt>
    <dgm:pt modelId="{A01D843B-CBCB-ED4F-9DEB-394CFCB942B5}" type="pres">
      <dgm:prSet presAssocID="{80F0B491-1B79-1D45-B409-7C6AC7D4226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A7E89-FDE9-A741-B3EE-6B09A16C7CCB}" type="pres">
      <dgm:prSet presAssocID="{CD2D6AB4-BD6C-DA4F-AB6E-328E478563AD}" presName="sibTrans" presStyleCnt="0"/>
      <dgm:spPr/>
    </dgm:pt>
    <dgm:pt modelId="{BD1C649A-E5FB-9842-8135-C7C7A9B48355}" type="pres">
      <dgm:prSet presAssocID="{180000B3-E92E-5147-B2A4-10A5C1014787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1E1C8-10A4-394B-812E-6CAEED42E0D6}" type="pres">
      <dgm:prSet presAssocID="{1B9AD31D-3231-A240-93F9-FD2973497874}" presName="sibTrans" presStyleCnt="0"/>
      <dgm:spPr/>
    </dgm:pt>
    <dgm:pt modelId="{EADDD380-F36D-8C46-89E9-6DDF2B65847F}" type="pres">
      <dgm:prSet presAssocID="{D0FD7E4B-E6AD-C446-AB09-E8259378C3EF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9A36C-9CA2-4B49-89B6-C5F907FE29BC}" type="pres">
      <dgm:prSet presAssocID="{45EDEAAB-B84D-CE4A-BE19-D75F8AEFFFC0}" presName="sibTrans" presStyleCnt="0"/>
      <dgm:spPr/>
    </dgm:pt>
    <dgm:pt modelId="{40B84169-2B7C-EC4B-AFD4-1AC98BA78D7F}" type="pres">
      <dgm:prSet presAssocID="{693E5BA3-A9BB-014A-A320-79BAFCF149B1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7D618-5CD1-7548-AC87-6D70B3B5ADF7}" type="pres">
      <dgm:prSet presAssocID="{67D20EFD-118C-CA45-9E51-F81628D42D32}" presName="sibTrans" presStyleCnt="0"/>
      <dgm:spPr/>
    </dgm:pt>
    <dgm:pt modelId="{15BE8A9E-DE1A-9548-BCFF-9C31CA500151}" type="pres">
      <dgm:prSet presAssocID="{5F0BE969-B917-CB49-A11E-6482D58DDB6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C9944-5511-1546-846D-099E2B76F14F}" type="pres">
      <dgm:prSet presAssocID="{8DF4309A-3174-BD4B-952B-212B9E89DE25}" presName="sibTrans" presStyleCnt="0"/>
      <dgm:spPr/>
    </dgm:pt>
    <dgm:pt modelId="{C9FCECA2-A2D4-E04D-B181-CA9C1658557B}" type="pres">
      <dgm:prSet presAssocID="{70501ED4-934F-E642-BCF2-71303A614961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E9302-7D6F-8E43-B979-B72CCD8E66E9}" type="presOf" srcId="{D0FD7E4B-E6AD-C446-AB09-E8259378C3EF}" destId="{EADDD380-F36D-8C46-89E9-6DDF2B65847F}" srcOrd="0" destOrd="0" presId="urn:microsoft.com/office/officeart/2005/8/layout/default"/>
    <dgm:cxn modelId="{36268F0D-768E-6242-BC85-3B7049212657}" srcId="{B23E87DC-E67A-9F4C-A6FD-8402C507F063}" destId="{80F0B491-1B79-1D45-B409-7C6AC7D42266}" srcOrd="6" destOrd="0" parTransId="{41635C77-D7FD-4745-BAD3-0B376857352A}" sibTransId="{CD2D6AB4-BD6C-DA4F-AB6E-328E478563AD}"/>
    <dgm:cxn modelId="{DC08739F-9B27-C342-8C18-9FF3213F0CA7}" srcId="{B23E87DC-E67A-9F4C-A6FD-8402C507F063}" destId="{E4189BB5-2EEB-434E-B56E-860962EBB02F}" srcOrd="1" destOrd="0" parTransId="{B8212B38-3062-1A46-A51C-ADC8359EF9BE}" sibTransId="{BEFBC0E9-A75F-CE41-9635-27F7E14B79B1}"/>
    <dgm:cxn modelId="{BE30DE3E-DA26-5D40-A77B-1835B0829438}" type="presOf" srcId="{80F0B491-1B79-1D45-B409-7C6AC7D42266}" destId="{A01D843B-CBCB-ED4F-9DEB-394CFCB942B5}" srcOrd="0" destOrd="0" presId="urn:microsoft.com/office/officeart/2005/8/layout/default"/>
    <dgm:cxn modelId="{F43A54B4-EDC2-6A4A-980C-118B8A10B581}" srcId="{B23E87DC-E67A-9F4C-A6FD-8402C507F063}" destId="{5F0BE969-B917-CB49-A11E-6482D58DDB6D}" srcOrd="10" destOrd="0" parTransId="{D6A74E85-3360-3B49-AEC0-57B5E622D679}" sibTransId="{8DF4309A-3174-BD4B-952B-212B9E89DE25}"/>
    <dgm:cxn modelId="{3629FDBA-B478-6D4F-8361-1DA1462E0928}" type="presOf" srcId="{DDD7C042-98E8-E545-88EE-6E86DCCFA025}" destId="{B0EC80DB-2892-6648-9A05-0B38E3642554}" srcOrd="0" destOrd="0" presId="urn:microsoft.com/office/officeart/2005/8/layout/default"/>
    <dgm:cxn modelId="{6D6A9143-61C6-D148-8BB3-F3F975E8B0EA}" srcId="{B23E87DC-E67A-9F4C-A6FD-8402C507F063}" destId="{D0FD7E4B-E6AD-C446-AB09-E8259378C3EF}" srcOrd="8" destOrd="0" parTransId="{51554AFA-C302-F24B-8467-2E390E196F4D}" sibTransId="{45EDEAAB-B84D-CE4A-BE19-D75F8AEFFFC0}"/>
    <dgm:cxn modelId="{4E66A485-4957-824F-BA4F-17249A2B7E7A}" type="presOf" srcId="{EFC508C8-0904-C045-A724-3AE9159E19A9}" destId="{129E2C6C-7462-C943-9628-2A5964508EF1}" srcOrd="0" destOrd="0" presId="urn:microsoft.com/office/officeart/2005/8/layout/default"/>
    <dgm:cxn modelId="{4F86B4AF-DD2E-844D-B81B-2799917EA51C}" srcId="{B23E87DC-E67A-9F4C-A6FD-8402C507F063}" destId="{D25E94E1-8EA9-204A-9CCE-A51F290144DB}" srcOrd="0" destOrd="0" parTransId="{CA11E46E-29F2-8D4B-87AC-95BEEFFAEF68}" sibTransId="{EE2B6668-5A66-E745-ABE1-57480EDD477C}"/>
    <dgm:cxn modelId="{A0E0E6DD-3A6D-BE45-8D4D-578D5BBE52B4}" type="presOf" srcId="{693E5BA3-A9BB-014A-A320-79BAFCF149B1}" destId="{40B84169-2B7C-EC4B-AFD4-1AC98BA78D7F}" srcOrd="0" destOrd="0" presId="urn:microsoft.com/office/officeart/2005/8/layout/default"/>
    <dgm:cxn modelId="{88FF165C-3C41-7B47-971D-E2606959DDA4}" srcId="{B23E87DC-E67A-9F4C-A6FD-8402C507F063}" destId="{693E5BA3-A9BB-014A-A320-79BAFCF149B1}" srcOrd="9" destOrd="0" parTransId="{EBCF3455-8E77-2349-8D65-5DA342DBABD6}" sibTransId="{67D20EFD-118C-CA45-9E51-F81628D42D32}"/>
    <dgm:cxn modelId="{E6C07B33-0B02-9140-A951-D98AF18F7F50}" type="presOf" srcId="{D25E94E1-8EA9-204A-9CCE-A51F290144DB}" destId="{7D8E28D4-2D98-C04F-B77D-980E34B38B5E}" srcOrd="0" destOrd="0" presId="urn:microsoft.com/office/officeart/2005/8/layout/default"/>
    <dgm:cxn modelId="{3E3B5DFF-DD41-484B-92B1-637D40190E62}" srcId="{B23E87DC-E67A-9F4C-A6FD-8402C507F063}" destId="{EFC508C8-0904-C045-A724-3AE9159E19A9}" srcOrd="2" destOrd="0" parTransId="{337F4E42-D7D4-1443-9CCD-5E18E48F4E3A}" sibTransId="{8069D5AA-D2C9-3148-99A0-5AF95937D6CA}"/>
    <dgm:cxn modelId="{C6FE87DA-3F5E-0A4E-9F63-6950897C8123}" type="presOf" srcId="{58B03D9D-F1F3-5140-93EA-DFE2EEB5E138}" destId="{EAAC8ACA-A80C-DC47-A7A9-121DD920E5A9}" srcOrd="0" destOrd="0" presId="urn:microsoft.com/office/officeart/2005/8/layout/default"/>
    <dgm:cxn modelId="{7EBF8F29-EB23-3444-8C07-0163E87D853D}" srcId="{B23E87DC-E67A-9F4C-A6FD-8402C507F063}" destId="{180000B3-E92E-5147-B2A4-10A5C1014787}" srcOrd="7" destOrd="0" parTransId="{CD48FE37-6C40-6945-85D3-001E4543F1F9}" sibTransId="{1B9AD31D-3231-A240-93F9-FD2973497874}"/>
    <dgm:cxn modelId="{8E8423EC-05C2-3F47-A92C-B951586099BD}" type="presOf" srcId="{E4189BB5-2EEB-434E-B56E-860962EBB02F}" destId="{BF18A2A3-2C17-1341-8D28-3614C7FEA114}" srcOrd="0" destOrd="0" presId="urn:microsoft.com/office/officeart/2005/8/layout/default"/>
    <dgm:cxn modelId="{758C2A3E-3FDD-1848-88D7-EE7D26C71C53}" srcId="{B23E87DC-E67A-9F4C-A6FD-8402C507F063}" destId="{DDD7C042-98E8-E545-88EE-6E86DCCFA025}" srcOrd="3" destOrd="0" parTransId="{4DD932FA-5ECD-AA42-AB52-F5DF63140A93}" sibTransId="{53A44355-3DC6-D74D-8323-D43C3F265824}"/>
    <dgm:cxn modelId="{212FEB94-4DD7-C84C-9526-70B6F0FB17B4}" type="presOf" srcId="{70501ED4-934F-E642-BCF2-71303A614961}" destId="{C9FCECA2-A2D4-E04D-B181-CA9C1658557B}" srcOrd="0" destOrd="0" presId="urn:microsoft.com/office/officeart/2005/8/layout/default"/>
    <dgm:cxn modelId="{233C5924-2043-B745-A545-D0DB35F923DA}" type="presOf" srcId="{180000B3-E92E-5147-B2A4-10A5C1014787}" destId="{BD1C649A-E5FB-9842-8135-C7C7A9B48355}" srcOrd="0" destOrd="0" presId="urn:microsoft.com/office/officeart/2005/8/layout/default"/>
    <dgm:cxn modelId="{9C277295-3A40-3B42-AB49-0A8633749662}" type="presOf" srcId="{CC82C8DF-8A80-5E4F-9379-55BAF5E76ABE}" destId="{BE476092-48CB-C74A-9E15-D7AE928DAADE}" srcOrd="0" destOrd="0" presId="urn:microsoft.com/office/officeart/2005/8/layout/default"/>
    <dgm:cxn modelId="{130FB133-56CD-E745-9E00-F02241E9C293}" srcId="{B23E87DC-E67A-9F4C-A6FD-8402C507F063}" destId="{58B03D9D-F1F3-5140-93EA-DFE2EEB5E138}" srcOrd="5" destOrd="0" parTransId="{17BD3D86-C75E-164B-80FA-DF0291E52215}" sibTransId="{15A16D56-A8C5-A14D-84CE-B4A861BFE6C7}"/>
    <dgm:cxn modelId="{E850F555-DD41-1143-A4C2-63849FA646F7}" type="presOf" srcId="{5F0BE969-B917-CB49-A11E-6482D58DDB6D}" destId="{15BE8A9E-DE1A-9548-BCFF-9C31CA500151}" srcOrd="0" destOrd="0" presId="urn:microsoft.com/office/officeart/2005/8/layout/default"/>
    <dgm:cxn modelId="{113EF64B-9D16-4E46-91C2-1BDAB37E8E8F}" srcId="{B23E87DC-E67A-9F4C-A6FD-8402C507F063}" destId="{CC82C8DF-8A80-5E4F-9379-55BAF5E76ABE}" srcOrd="4" destOrd="0" parTransId="{E16AEC9D-F12C-F148-BC6C-96EC874C8FA0}" sibTransId="{D531409E-F02F-2446-BA4C-1AE3A532579B}"/>
    <dgm:cxn modelId="{0ECC8F8A-2E3B-BA4A-B41E-1A5741664CD7}" type="presOf" srcId="{B23E87DC-E67A-9F4C-A6FD-8402C507F063}" destId="{492358A7-2DE7-264D-8651-F49659E549E2}" srcOrd="0" destOrd="0" presId="urn:microsoft.com/office/officeart/2005/8/layout/default"/>
    <dgm:cxn modelId="{85A9AE2E-1FB2-F34A-8A75-3A4145876CCF}" srcId="{B23E87DC-E67A-9F4C-A6FD-8402C507F063}" destId="{70501ED4-934F-E642-BCF2-71303A614961}" srcOrd="11" destOrd="0" parTransId="{A2413FB7-4509-6F40-8F75-ECB4519FC04F}" sibTransId="{D3BA543C-476A-0B44-AEC4-29D58DB2B7CC}"/>
    <dgm:cxn modelId="{6AD10A12-E953-8C47-9625-B9699721669C}" type="presParOf" srcId="{492358A7-2DE7-264D-8651-F49659E549E2}" destId="{7D8E28D4-2D98-C04F-B77D-980E34B38B5E}" srcOrd="0" destOrd="0" presId="urn:microsoft.com/office/officeart/2005/8/layout/default"/>
    <dgm:cxn modelId="{D0389A95-7A18-9D42-B666-D51C5082C7F8}" type="presParOf" srcId="{492358A7-2DE7-264D-8651-F49659E549E2}" destId="{8C89DC5C-4FD3-5B4D-B8CA-81EEDAAB1DF8}" srcOrd="1" destOrd="0" presId="urn:microsoft.com/office/officeart/2005/8/layout/default"/>
    <dgm:cxn modelId="{8F6E281C-1186-C946-9B0E-EBDC72520CB7}" type="presParOf" srcId="{492358A7-2DE7-264D-8651-F49659E549E2}" destId="{BF18A2A3-2C17-1341-8D28-3614C7FEA114}" srcOrd="2" destOrd="0" presId="urn:microsoft.com/office/officeart/2005/8/layout/default"/>
    <dgm:cxn modelId="{EEA4C070-4564-0144-8E60-83E52A4A5797}" type="presParOf" srcId="{492358A7-2DE7-264D-8651-F49659E549E2}" destId="{B260BD23-624B-9346-BCFE-D7D4D5661D0A}" srcOrd="3" destOrd="0" presId="urn:microsoft.com/office/officeart/2005/8/layout/default"/>
    <dgm:cxn modelId="{3B98FF55-46C7-544C-98EF-BE7DEBBA7173}" type="presParOf" srcId="{492358A7-2DE7-264D-8651-F49659E549E2}" destId="{129E2C6C-7462-C943-9628-2A5964508EF1}" srcOrd="4" destOrd="0" presId="urn:microsoft.com/office/officeart/2005/8/layout/default"/>
    <dgm:cxn modelId="{1CC63518-7F89-BF47-8C91-2CCE0BDA855A}" type="presParOf" srcId="{492358A7-2DE7-264D-8651-F49659E549E2}" destId="{51A2D4C8-20DA-AB4A-89E3-0C335F82CD32}" srcOrd="5" destOrd="0" presId="urn:microsoft.com/office/officeart/2005/8/layout/default"/>
    <dgm:cxn modelId="{6516DDEE-23E6-2248-B5DE-BBB89551471D}" type="presParOf" srcId="{492358A7-2DE7-264D-8651-F49659E549E2}" destId="{B0EC80DB-2892-6648-9A05-0B38E3642554}" srcOrd="6" destOrd="0" presId="urn:microsoft.com/office/officeart/2005/8/layout/default"/>
    <dgm:cxn modelId="{A97F07E3-4B3E-F841-B903-B9330EA84E50}" type="presParOf" srcId="{492358A7-2DE7-264D-8651-F49659E549E2}" destId="{A9A4CCDA-4CD0-3E4B-A98D-6BE73E3CE026}" srcOrd="7" destOrd="0" presId="urn:microsoft.com/office/officeart/2005/8/layout/default"/>
    <dgm:cxn modelId="{61C4373E-9AAF-6E4B-8BF4-228AF4AE394C}" type="presParOf" srcId="{492358A7-2DE7-264D-8651-F49659E549E2}" destId="{BE476092-48CB-C74A-9E15-D7AE928DAADE}" srcOrd="8" destOrd="0" presId="urn:microsoft.com/office/officeart/2005/8/layout/default"/>
    <dgm:cxn modelId="{0265E311-0BF8-D44C-A7C7-24DF306609B3}" type="presParOf" srcId="{492358A7-2DE7-264D-8651-F49659E549E2}" destId="{47C3CEC6-3043-7444-A7B0-48D19D7889B4}" srcOrd="9" destOrd="0" presId="urn:microsoft.com/office/officeart/2005/8/layout/default"/>
    <dgm:cxn modelId="{E3D69FDB-E55A-3D49-A254-FB1E6D1AB728}" type="presParOf" srcId="{492358A7-2DE7-264D-8651-F49659E549E2}" destId="{EAAC8ACA-A80C-DC47-A7A9-121DD920E5A9}" srcOrd="10" destOrd="0" presId="urn:microsoft.com/office/officeart/2005/8/layout/default"/>
    <dgm:cxn modelId="{449A2235-3356-3441-9FF8-1366AF9020C0}" type="presParOf" srcId="{492358A7-2DE7-264D-8651-F49659E549E2}" destId="{370E1CE4-3F8B-394C-B77F-2E91F0AE55CD}" srcOrd="11" destOrd="0" presId="urn:microsoft.com/office/officeart/2005/8/layout/default"/>
    <dgm:cxn modelId="{DFE2EADF-42F2-6842-9F18-443A1F52C301}" type="presParOf" srcId="{492358A7-2DE7-264D-8651-F49659E549E2}" destId="{A01D843B-CBCB-ED4F-9DEB-394CFCB942B5}" srcOrd="12" destOrd="0" presId="urn:microsoft.com/office/officeart/2005/8/layout/default"/>
    <dgm:cxn modelId="{D8563E8C-F875-2D42-8B36-43379C0E287E}" type="presParOf" srcId="{492358A7-2DE7-264D-8651-F49659E549E2}" destId="{A68A7E89-FDE9-A741-B3EE-6B09A16C7CCB}" srcOrd="13" destOrd="0" presId="urn:microsoft.com/office/officeart/2005/8/layout/default"/>
    <dgm:cxn modelId="{895C5804-F3FB-4047-A724-24594F4461E8}" type="presParOf" srcId="{492358A7-2DE7-264D-8651-F49659E549E2}" destId="{BD1C649A-E5FB-9842-8135-C7C7A9B48355}" srcOrd="14" destOrd="0" presId="urn:microsoft.com/office/officeart/2005/8/layout/default"/>
    <dgm:cxn modelId="{D22EB213-3861-E14A-B372-62BD96921796}" type="presParOf" srcId="{492358A7-2DE7-264D-8651-F49659E549E2}" destId="{51A1E1C8-10A4-394B-812E-6CAEED42E0D6}" srcOrd="15" destOrd="0" presId="urn:microsoft.com/office/officeart/2005/8/layout/default"/>
    <dgm:cxn modelId="{AE94B173-D866-2942-94B4-1DB799F91FED}" type="presParOf" srcId="{492358A7-2DE7-264D-8651-F49659E549E2}" destId="{EADDD380-F36D-8C46-89E9-6DDF2B65847F}" srcOrd="16" destOrd="0" presId="urn:microsoft.com/office/officeart/2005/8/layout/default"/>
    <dgm:cxn modelId="{4AD22F27-99C2-D741-9C4D-58EE75370B4D}" type="presParOf" srcId="{492358A7-2DE7-264D-8651-F49659E549E2}" destId="{33F9A36C-9CA2-4B49-89B6-C5F907FE29BC}" srcOrd="17" destOrd="0" presId="urn:microsoft.com/office/officeart/2005/8/layout/default"/>
    <dgm:cxn modelId="{F07CC56D-8DB5-1D43-8AD8-2782FBE91B27}" type="presParOf" srcId="{492358A7-2DE7-264D-8651-F49659E549E2}" destId="{40B84169-2B7C-EC4B-AFD4-1AC98BA78D7F}" srcOrd="18" destOrd="0" presId="urn:microsoft.com/office/officeart/2005/8/layout/default"/>
    <dgm:cxn modelId="{2409E4A8-2CD5-384E-89DD-AFEB10CD1420}" type="presParOf" srcId="{492358A7-2DE7-264D-8651-F49659E549E2}" destId="{2637D618-5CD1-7548-AC87-6D70B3B5ADF7}" srcOrd="19" destOrd="0" presId="urn:microsoft.com/office/officeart/2005/8/layout/default"/>
    <dgm:cxn modelId="{903FC839-A720-B54E-A9BB-74ED5E23C587}" type="presParOf" srcId="{492358A7-2DE7-264D-8651-F49659E549E2}" destId="{15BE8A9E-DE1A-9548-BCFF-9C31CA500151}" srcOrd="20" destOrd="0" presId="urn:microsoft.com/office/officeart/2005/8/layout/default"/>
    <dgm:cxn modelId="{C73FCA88-E5EC-D446-952E-77FD31EF9B14}" type="presParOf" srcId="{492358A7-2DE7-264D-8651-F49659E549E2}" destId="{800C9944-5511-1546-846D-099E2B76F14F}" srcOrd="21" destOrd="0" presId="urn:microsoft.com/office/officeart/2005/8/layout/default"/>
    <dgm:cxn modelId="{BBDC5244-36E2-0F4D-837A-34B6A1134927}" type="presParOf" srcId="{492358A7-2DE7-264D-8651-F49659E549E2}" destId="{C9FCECA2-A2D4-E04D-B181-CA9C1658557B}" srcOrd="2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E28D4-2D98-C04F-B77D-980E34B38B5E}">
      <dsp:nvSpPr>
        <dsp:cNvPr id="0" name=""/>
        <dsp:cNvSpPr/>
      </dsp:nvSpPr>
      <dsp:spPr>
        <a:xfrm>
          <a:off x="3418" y="475936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Конфликты между соседями в коммунальных квартирах</a:t>
          </a:r>
        </a:p>
      </dsp:txBody>
      <dsp:txXfrm>
        <a:off x="3418" y="475936"/>
        <a:ext cx="2712107" cy="1627264"/>
      </dsp:txXfrm>
    </dsp:sp>
    <dsp:sp modelId="{BF18A2A3-2C17-1341-8D28-3614C7FEA114}">
      <dsp:nvSpPr>
        <dsp:cNvPr id="0" name=""/>
        <dsp:cNvSpPr/>
      </dsp:nvSpPr>
      <dsp:spPr>
        <a:xfrm>
          <a:off x="2986736" y="475936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Конфликты жильцов и представителей бизнеса, расположенного в нежилых помещениях (в том числе из-за шума)</a:t>
          </a:r>
        </a:p>
      </dsp:txBody>
      <dsp:txXfrm>
        <a:off x="2986736" y="475936"/>
        <a:ext cx="2712107" cy="1627264"/>
      </dsp:txXfrm>
    </dsp:sp>
    <dsp:sp modelId="{129E2C6C-7462-C943-9628-2A5964508EF1}">
      <dsp:nvSpPr>
        <dsp:cNvPr id="0" name=""/>
        <dsp:cNvSpPr/>
      </dsp:nvSpPr>
      <dsp:spPr>
        <a:xfrm>
          <a:off x="5970054" y="475936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Конфликты с собственниками бизнеса по поводу использования общей территории</a:t>
          </a:r>
        </a:p>
      </dsp:txBody>
      <dsp:txXfrm>
        <a:off x="5970054" y="475936"/>
        <a:ext cx="2712107" cy="1627264"/>
      </dsp:txXfrm>
    </dsp:sp>
    <dsp:sp modelId="{B0EC80DB-2892-6648-9A05-0B38E3642554}">
      <dsp:nvSpPr>
        <dsp:cNvPr id="0" name=""/>
        <dsp:cNvSpPr/>
      </dsp:nvSpPr>
      <dsp:spPr>
        <a:xfrm>
          <a:off x="8953372" y="475936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Конфликты жителей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 владельцев собак</a:t>
          </a:r>
        </a:p>
      </dsp:txBody>
      <dsp:txXfrm>
        <a:off x="8953372" y="475936"/>
        <a:ext cx="2712107" cy="1627264"/>
      </dsp:txXfrm>
    </dsp:sp>
    <dsp:sp modelId="{BE476092-48CB-C74A-9E15-D7AE928DAADE}">
      <dsp:nvSpPr>
        <dsp:cNvPr id="0" name=""/>
        <dsp:cNvSpPr/>
      </dsp:nvSpPr>
      <dsp:spPr>
        <a:xfrm>
          <a:off x="3418" y="2374411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Конфликты жителей по поводу межевания кварталов</a:t>
          </a:r>
        </a:p>
      </dsp:txBody>
      <dsp:txXfrm>
        <a:off x="3418" y="2374411"/>
        <a:ext cx="2712107" cy="1627264"/>
      </dsp:txXfrm>
    </dsp:sp>
    <dsp:sp modelId="{EAAC8ACA-A80C-DC47-A7A9-121DD920E5A9}">
      <dsp:nvSpPr>
        <dsp:cNvPr id="0" name=""/>
        <dsp:cNvSpPr/>
      </dsp:nvSpPr>
      <dsp:spPr>
        <a:xfrm>
          <a:off x="2986736" y="2374411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Конфликты с предприятиями ЖКХ по поводу вывоза снега и мусора</a:t>
          </a:r>
        </a:p>
      </dsp:txBody>
      <dsp:txXfrm>
        <a:off x="2986736" y="2374411"/>
        <a:ext cx="2712107" cy="1627264"/>
      </dsp:txXfrm>
    </dsp:sp>
    <dsp:sp modelId="{A01D843B-CBCB-ED4F-9DEB-394CFCB942B5}">
      <dsp:nvSpPr>
        <dsp:cNvPr id="0" name=""/>
        <dsp:cNvSpPr/>
      </dsp:nvSpPr>
      <dsp:spPr>
        <a:xfrm>
          <a:off x="5970054" y="2374411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Конфликты, связанные со взаимоотношениями представителей разных поколений, проживающих в одном доме</a:t>
          </a:r>
        </a:p>
      </dsp:txBody>
      <dsp:txXfrm>
        <a:off x="5970054" y="2374411"/>
        <a:ext cx="2712107" cy="1627264"/>
      </dsp:txXfrm>
    </dsp:sp>
    <dsp:sp modelId="{BD1C649A-E5FB-9842-8135-C7C7A9B48355}">
      <dsp:nvSpPr>
        <dsp:cNvPr id="0" name=""/>
        <dsp:cNvSpPr/>
      </dsp:nvSpPr>
      <dsp:spPr>
        <a:xfrm>
          <a:off x="8953372" y="2374411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Межнациональные конфликты</a:t>
          </a:r>
        </a:p>
      </dsp:txBody>
      <dsp:txXfrm>
        <a:off x="8953372" y="2374411"/>
        <a:ext cx="2712107" cy="1627264"/>
      </dsp:txXfrm>
    </dsp:sp>
    <dsp:sp modelId="{EADDD380-F36D-8C46-89E9-6DDF2B65847F}">
      <dsp:nvSpPr>
        <dsp:cNvPr id="0" name=""/>
        <dsp:cNvSpPr/>
      </dsp:nvSpPr>
      <dsp:spPr>
        <a:xfrm>
          <a:off x="3418" y="4272886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Конфликты, вызванные наличием в доме социально-неблагополучного человека</a:t>
          </a:r>
        </a:p>
      </dsp:txBody>
      <dsp:txXfrm>
        <a:off x="3418" y="4272886"/>
        <a:ext cx="2712107" cy="1627264"/>
      </dsp:txXfrm>
    </dsp:sp>
    <dsp:sp modelId="{40B84169-2B7C-EC4B-AFD4-1AC98BA78D7F}">
      <dsp:nvSpPr>
        <dsp:cNvPr id="0" name=""/>
        <dsp:cNvSpPr/>
      </dsp:nvSpPr>
      <dsp:spPr>
        <a:xfrm>
          <a:off x="2986736" y="4272886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Конфликты собственников и арендаторов жилья</a:t>
          </a:r>
        </a:p>
      </dsp:txBody>
      <dsp:txXfrm>
        <a:off x="2986736" y="4272886"/>
        <a:ext cx="2712107" cy="1627264"/>
      </dsp:txXfrm>
    </dsp:sp>
    <dsp:sp modelId="{15BE8A9E-DE1A-9548-BCFF-9C31CA500151}">
      <dsp:nvSpPr>
        <dsp:cNvPr id="0" name=""/>
        <dsp:cNvSpPr/>
      </dsp:nvSpPr>
      <dsp:spPr>
        <a:xfrm>
          <a:off x="5970054" y="4272886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Конфликты, связанные с деятельностью общественных советников главы управы (при взаимодействии с советами домов, с муниципалитетом)</a:t>
          </a:r>
        </a:p>
      </dsp:txBody>
      <dsp:txXfrm>
        <a:off x="5970054" y="4272886"/>
        <a:ext cx="2712107" cy="1627264"/>
      </dsp:txXfrm>
    </dsp:sp>
    <dsp:sp modelId="{C9FCECA2-A2D4-E04D-B181-CA9C1658557B}">
      <dsp:nvSpPr>
        <dsp:cNvPr id="0" name=""/>
        <dsp:cNvSpPr/>
      </dsp:nvSpPr>
      <dsp:spPr>
        <a:xfrm>
          <a:off x="8953372" y="4272886"/>
          <a:ext cx="2712107" cy="16272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Конфликты между гражданскими активистами (общественными советниками)</a:t>
          </a:r>
        </a:p>
      </dsp:txBody>
      <dsp:txXfrm>
        <a:off x="8953372" y="4272886"/>
        <a:ext cx="2712107" cy="1627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4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2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4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7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2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3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5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3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37DB-BA88-41F7-A7EF-9EEDA891CF9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96F4B-33D3-40C8-88B2-897516FA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0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770630" y="6538590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675" y="6610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../Google%20Диск/РГСУ/Лого%20РГСУ.png">
            <a:extLst>
              <a:ext uri="{FF2B5EF4-FFF2-40B4-BE49-F238E27FC236}">
                <a16:creationId xmlns:a16="http://schemas.microsoft.com/office/drawing/2014/main" id="{535C65AE-ECA8-3A4F-BAE6-9748CDA965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97" y="-77490"/>
            <a:ext cx="2720340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049892-C24B-1940-BFBE-6F8B3006F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41" y="212954"/>
            <a:ext cx="2903395" cy="8026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41D7C5-04DD-E949-AD98-149A59BB1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40" y="204130"/>
            <a:ext cx="2776151" cy="9262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63F36C-5BFA-4848-9117-8F735B9AD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77" y="1588842"/>
            <a:ext cx="8066114" cy="39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7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840796" y="6502822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675" y="6610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80599" y="552411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772B131-CE42-4945-8456-B75766195252}"/>
              </a:ext>
            </a:extLst>
          </p:cNvPr>
          <p:cNvSpPr/>
          <p:nvPr/>
        </p:nvSpPr>
        <p:spPr>
          <a:xfrm>
            <a:off x="1204774" y="4546908"/>
            <a:ext cx="5288692" cy="1606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 - первичный прием граждан</a:t>
            </a:r>
          </a:p>
          <a:p>
            <a:r>
              <a:rPr lang="ru-RU" sz="1600" dirty="0"/>
              <a:t> - разрешение конфликтов в досудебном порядке</a:t>
            </a:r>
          </a:p>
          <a:p>
            <a:r>
              <a:rPr lang="ru-RU" sz="1600" dirty="0"/>
              <a:t> - бесплатное юридическое консультирование</a:t>
            </a:r>
          </a:p>
          <a:p>
            <a:r>
              <a:rPr lang="ru-RU" sz="1600" dirty="0"/>
              <a:t> - социально-психологическая помощь</a:t>
            </a:r>
          </a:p>
          <a:p>
            <a:r>
              <a:rPr lang="ru-RU" sz="1600" dirty="0"/>
              <a:t> - доступная юридическая помощь </a:t>
            </a:r>
          </a:p>
          <a:p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E6A5CE-8D1A-834C-83AF-C729836928C4}"/>
              </a:ext>
            </a:extLst>
          </p:cNvPr>
          <p:cNvSpPr/>
          <p:nvPr/>
        </p:nvSpPr>
        <p:spPr>
          <a:xfrm>
            <a:off x="909908" y="1921306"/>
            <a:ext cx="2436191" cy="7143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seo Sans Cyrl 300" panose="02000000000000000000" pitchFamily="2" charset="0"/>
              </a:rPr>
              <a:t>Образовательные учреждения (службы школьной медиации)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19A868F-C7A9-F944-87E5-17CE34BEB8AA}"/>
              </a:ext>
            </a:extLst>
          </p:cNvPr>
          <p:cNvSpPr/>
          <p:nvPr/>
        </p:nvSpPr>
        <p:spPr>
          <a:xfrm>
            <a:off x="5929875" y="1927492"/>
            <a:ext cx="1896961" cy="5302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seo Sans Cyrl 300" panose="02000000000000000000" pitchFamily="2" charset="0"/>
              </a:rPr>
              <a:t>Лечебные</a:t>
            </a:r>
            <a:r>
              <a:rPr lang="ru-RU" dirty="0">
                <a:latin typeface="Museo Sans Cyrl 300" panose="02000000000000000000" pitchFamily="2" charset="0"/>
              </a:rPr>
              <a:t> </a:t>
            </a:r>
            <a:r>
              <a:rPr lang="ru-RU" sz="1400" dirty="0">
                <a:latin typeface="Museo Sans Cyrl 300" panose="02000000000000000000" pitchFamily="2" charset="0"/>
              </a:rPr>
              <a:t>учреждения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D5CCA2-5061-CA40-BCB9-1BED4B762C82}"/>
              </a:ext>
            </a:extLst>
          </p:cNvPr>
          <p:cNvSpPr/>
          <p:nvPr/>
        </p:nvSpPr>
        <p:spPr>
          <a:xfrm>
            <a:off x="8384857" y="2398086"/>
            <a:ext cx="1895483" cy="7582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seo Sans Cyrl 300" panose="02000000000000000000" pitchFamily="2" charset="0"/>
              </a:rPr>
              <a:t>Организации, предоставляющие услуги ЖКХ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DC2F85A-4901-AB47-B80A-7F96ED1C0D5E}"/>
              </a:ext>
            </a:extLst>
          </p:cNvPr>
          <p:cNvSpPr/>
          <p:nvPr/>
        </p:nvSpPr>
        <p:spPr>
          <a:xfrm>
            <a:off x="8843397" y="3289576"/>
            <a:ext cx="1811112" cy="8115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seo Sans Cyrl 300" panose="02000000000000000000" pitchFamily="2" charset="0"/>
              </a:rPr>
              <a:t>Органы опеки и попечительства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0FEE11D-C7F1-9649-9645-906EEFEE7002}"/>
              </a:ext>
            </a:extLst>
          </p:cNvPr>
          <p:cNvSpPr/>
          <p:nvPr/>
        </p:nvSpPr>
        <p:spPr>
          <a:xfrm>
            <a:off x="8458530" y="5623002"/>
            <a:ext cx="1372847" cy="6562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seo Sans Cyrl 300" panose="02000000000000000000" pitchFamily="2" charset="0"/>
              </a:rPr>
              <a:t>КДН и ЗП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911312C-DD8A-1E49-8186-1D134C8781CB}"/>
              </a:ext>
            </a:extLst>
          </p:cNvPr>
          <p:cNvSpPr/>
          <p:nvPr/>
        </p:nvSpPr>
        <p:spPr>
          <a:xfrm>
            <a:off x="9797186" y="4219824"/>
            <a:ext cx="2073472" cy="92613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seo Sans Cyrl 300" panose="02000000000000000000" pitchFamily="2" charset="0"/>
              </a:rPr>
              <a:t>Учреждения социальной защиты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12DF49-8D80-444D-A782-413C96023C10}"/>
              </a:ext>
            </a:extLst>
          </p:cNvPr>
          <p:cNvSpPr/>
          <p:nvPr/>
        </p:nvSpPr>
        <p:spPr>
          <a:xfrm>
            <a:off x="723891" y="3234586"/>
            <a:ext cx="2146778" cy="7919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seo Sans Cyrl 300" panose="02000000000000000000" pitchFamily="2" charset="0"/>
              </a:rPr>
              <a:t>Районный отдел полиции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3039A1B-7158-4E46-A5E0-EFBF8EE81ACF}"/>
              </a:ext>
            </a:extLst>
          </p:cNvPr>
          <p:cNvCxnSpPr>
            <a:cxnSpLocks/>
          </p:cNvCxnSpPr>
          <p:nvPr/>
        </p:nvCxnSpPr>
        <p:spPr>
          <a:xfrm>
            <a:off x="3267492" y="2657935"/>
            <a:ext cx="866618" cy="1939498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94A5523-BD6E-F340-80F7-DE43CBF441AC}"/>
              </a:ext>
            </a:extLst>
          </p:cNvPr>
          <p:cNvCxnSpPr>
            <a:cxnSpLocks/>
          </p:cNvCxnSpPr>
          <p:nvPr/>
        </p:nvCxnSpPr>
        <p:spPr>
          <a:xfrm flipH="1">
            <a:off x="4098054" y="2746809"/>
            <a:ext cx="473484" cy="1800477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1963632-8CD6-EF48-945E-B0D7696CDBF3}"/>
              </a:ext>
            </a:extLst>
          </p:cNvPr>
          <p:cNvCxnSpPr>
            <a:cxnSpLocks/>
          </p:cNvCxnSpPr>
          <p:nvPr/>
        </p:nvCxnSpPr>
        <p:spPr>
          <a:xfrm>
            <a:off x="2526804" y="4084742"/>
            <a:ext cx="1527294" cy="491380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D704849-09CE-AA45-A554-8BE86E06AEB0}"/>
              </a:ext>
            </a:extLst>
          </p:cNvPr>
          <p:cNvCxnSpPr>
            <a:cxnSpLocks/>
          </p:cNvCxnSpPr>
          <p:nvPr/>
        </p:nvCxnSpPr>
        <p:spPr>
          <a:xfrm flipH="1">
            <a:off x="4078582" y="2460690"/>
            <a:ext cx="2511949" cy="2045203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3EF794CD-2071-4D4C-B172-CB0397139665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207682" y="3014565"/>
            <a:ext cx="3730672" cy="1639446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82D44FCD-C0EB-8244-8A04-B46028612568}"/>
              </a:ext>
            </a:extLst>
          </p:cNvPr>
          <p:cNvCxnSpPr>
            <a:cxnSpLocks/>
          </p:cNvCxnSpPr>
          <p:nvPr/>
        </p:nvCxnSpPr>
        <p:spPr>
          <a:xfrm flipH="1">
            <a:off x="4202366" y="3861663"/>
            <a:ext cx="4556646" cy="714459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9F2F312B-7371-4A4A-88C3-61A988CCAD7F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4173396" y="4543975"/>
            <a:ext cx="5623790" cy="138914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A8D65DA-1A1A-2E4B-8037-FA9096AC8C47}"/>
              </a:ext>
            </a:extLst>
          </p:cNvPr>
          <p:cNvSpPr txBox="1"/>
          <p:nvPr/>
        </p:nvSpPr>
        <p:spPr>
          <a:xfrm>
            <a:off x="275842" y="5864037"/>
            <a:ext cx="412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Функции офисов </a:t>
            </a:r>
          </a:p>
          <a:p>
            <a:r>
              <a:rPr lang="ru-RU" dirty="0">
                <a:solidFill>
                  <a:srgbClr val="002060"/>
                </a:solidFill>
              </a:rPr>
              <a:t>Центра общественного взаимодействия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F1EA77F0-DED2-7341-90F9-C3D2B30075B1}"/>
              </a:ext>
            </a:extLst>
          </p:cNvPr>
          <p:cNvCxnSpPr>
            <a:cxnSpLocks/>
          </p:cNvCxnSpPr>
          <p:nvPr/>
        </p:nvCxnSpPr>
        <p:spPr>
          <a:xfrm flipH="1" flipV="1">
            <a:off x="4054098" y="4603535"/>
            <a:ext cx="4704913" cy="1200217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24D9750-969F-4942-B14B-F82AD9BC7F6D}"/>
              </a:ext>
            </a:extLst>
          </p:cNvPr>
          <p:cNvSpPr txBox="1"/>
          <p:nvPr/>
        </p:nvSpPr>
        <p:spPr>
          <a:xfrm>
            <a:off x="3576531" y="101229"/>
            <a:ext cx="874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НАПРАВЛЕНИЯ РАБОТЫ «ЦЕНТРА ОБЩЕСТВЕННОГО ВЗАИМОДЕЙСТВИЯ»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50FA93-53DE-1344-A22A-04EA49564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2" y="2545349"/>
            <a:ext cx="485185" cy="18168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05555B-F2EF-094C-85D3-E33BFE918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3" y="953784"/>
            <a:ext cx="2050595" cy="101921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D8EAC13-C49C-3A40-B963-8A67220A9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268" y="4885963"/>
            <a:ext cx="1152914" cy="15160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6E7A72F-C4E0-E14C-911D-DE8FDBC35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67" y="756764"/>
            <a:ext cx="2623930" cy="125659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8FC4156-E1FD-9D42-9626-4114F40D9E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14" y="2612969"/>
            <a:ext cx="1259752" cy="178432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A115EDC-BF08-E34D-894A-5508505E1D5E}"/>
              </a:ext>
            </a:extLst>
          </p:cNvPr>
          <p:cNvSpPr/>
          <p:nvPr/>
        </p:nvSpPr>
        <p:spPr>
          <a:xfrm>
            <a:off x="3886057" y="2158996"/>
            <a:ext cx="1896961" cy="5302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seo Sans Cyrl 300" panose="02000000000000000000" pitchFamily="2" charset="0"/>
              </a:rPr>
              <a:t>Компании-застройщики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4B1856F-D76F-9A4C-9184-BD8E5A3FB6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31" y="554804"/>
            <a:ext cx="1825896" cy="1867891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5734745-EF51-CF48-B666-7326F8FE1183}"/>
              </a:ext>
            </a:extLst>
          </p:cNvPr>
          <p:cNvSpPr/>
          <p:nvPr/>
        </p:nvSpPr>
        <p:spPr>
          <a:xfrm>
            <a:off x="10062373" y="1004435"/>
            <a:ext cx="1811112" cy="8115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seo Sans Cyrl 300" panose="02000000000000000000" pitchFamily="2" charset="0"/>
              </a:rPr>
              <a:t>Конфликтные соседи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37E21D9-FDF8-3348-80C4-01164998D4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70" y="648626"/>
            <a:ext cx="856358" cy="1618516"/>
          </a:xfrm>
          <a:prstGeom prst="rect">
            <a:avLst/>
          </a:prstGeom>
        </p:spPr>
      </p:pic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9FB95479-AADF-434E-BC92-DC89FD0C8B34}"/>
              </a:ext>
            </a:extLst>
          </p:cNvPr>
          <p:cNvCxnSpPr>
            <a:cxnSpLocks/>
          </p:cNvCxnSpPr>
          <p:nvPr/>
        </p:nvCxnSpPr>
        <p:spPr>
          <a:xfrm flipH="1">
            <a:off x="4108073" y="1471480"/>
            <a:ext cx="5620890" cy="3034413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FA75FC-6D20-C64C-BAD7-111C563303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54" y="2254279"/>
            <a:ext cx="757466" cy="1520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926871-3AD1-BE4D-A426-3851E2CE22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28" y="5510909"/>
            <a:ext cx="3162029" cy="8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9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840796" y="6502822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675" y="6610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770630" y="581230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76771" y="118024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ЕВРОПЕЙСКИЙ АНАЛОГ ПРОЕКТА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42FC7-34ED-1A4B-8DEF-456A8EF4181D}"/>
              </a:ext>
            </a:extLst>
          </p:cNvPr>
          <p:cNvSpPr txBox="1"/>
          <p:nvPr/>
        </p:nvSpPr>
        <p:spPr>
          <a:xfrm>
            <a:off x="736650" y="68675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Сеть французских центров соседского </a:t>
            </a:r>
            <a:r>
              <a:rPr lang="ru-RU" sz="1600" b="1" dirty="0" err="1">
                <a:solidFill>
                  <a:srgbClr val="002060"/>
                </a:solidFill>
                <a:latin typeface="Museo Sans Cyrl 300" panose="02000000000000000000" pitchFamily="2" charset="0"/>
              </a:rPr>
              <a:t>волонтерства</a:t>
            </a:r>
            <a:r>
              <a:rPr lang="ru-RU" sz="1600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useo Sans Cyrl 300" panose="02000000000000000000" pitchFamily="2" charset="0"/>
              </a:rPr>
              <a:t>Regies</a:t>
            </a:r>
            <a:r>
              <a:rPr lang="en-US" sz="1600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 de </a:t>
            </a:r>
            <a:r>
              <a:rPr lang="en-US" sz="1600" b="1" dirty="0" err="1">
                <a:solidFill>
                  <a:srgbClr val="002060"/>
                </a:solidFill>
                <a:latin typeface="Museo Sans Cyrl 300" panose="02000000000000000000" pitchFamily="2" charset="0"/>
              </a:rPr>
              <a:t>Quatier</a:t>
            </a:r>
            <a:endParaRPr lang="ru-RU" sz="1600" b="1" dirty="0">
              <a:solidFill>
                <a:srgbClr val="002060"/>
              </a:solidFill>
              <a:latin typeface="Museo Sans Cyrl 300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4D8F30-FA94-4D43-86DE-42AC0ECFE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24" y="1570804"/>
            <a:ext cx="4076700" cy="774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761B33-3354-D44B-A244-08F1B922B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80" y="897129"/>
            <a:ext cx="3009900" cy="1727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F76F7F-BA97-C546-A214-173E9202B2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11" y="2991316"/>
            <a:ext cx="5276551" cy="29680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0918D9-75CB-894E-BC7B-E015A17EC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3" y="1377058"/>
            <a:ext cx="2434497" cy="50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5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770630" y="6560805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675" y="6610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D5E3273-0D7C-4B48-8D83-BAAEE5274FE5}"/>
              </a:ext>
            </a:extLst>
          </p:cNvPr>
          <p:cNvCxnSpPr/>
          <p:nvPr/>
        </p:nvCxnSpPr>
        <p:spPr>
          <a:xfrm flipV="1">
            <a:off x="770630" y="651597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1983401-ED19-C543-9EC3-618CBC973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122556"/>
              </p:ext>
            </p:extLst>
          </p:nvPr>
        </p:nvGraphicFramePr>
        <p:xfrm>
          <a:off x="364467" y="365802"/>
          <a:ext cx="11668899" cy="637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C13F863-73D9-3647-8A70-2C611CFA4034}"/>
              </a:ext>
            </a:extLst>
          </p:cNvPr>
          <p:cNvSpPr txBox="1"/>
          <p:nvPr/>
        </p:nvSpPr>
        <p:spPr>
          <a:xfrm>
            <a:off x="3328676" y="139368"/>
            <a:ext cx="886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КОНФЛИКТЫ ГРАЖДАН В РАЙОНЕ (на примере Тверского района г. Москвы)</a:t>
            </a:r>
          </a:p>
        </p:txBody>
      </p:sp>
    </p:spTree>
    <p:extLst>
      <p:ext uri="{BB962C8B-B14F-4D97-AF65-F5344CB8AC3E}">
        <p14:creationId xmlns:p14="http://schemas.microsoft.com/office/powerpoint/2010/main" val="268258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770630" y="6190305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675" y="6610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70CACC-EC7F-D643-93A3-F5ABBA30C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637398"/>
            <a:ext cx="5729416" cy="25308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923028-9FAE-8049-9BF9-C9B4ADDAE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36" y="1860984"/>
            <a:ext cx="5967909" cy="26375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11ABD5-E828-234B-AEFE-AEC7E117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39" y="3019473"/>
            <a:ext cx="6713025" cy="3024841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F1BC11B-DA66-D143-B39E-548B99D8C7D7}"/>
              </a:ext>
            </a:extLst>
          </p:cNvPr>
          <p:cNvSpPr/>
          <p:nvPr/>
        </p:nvSpPr>
        <p:spPr>
          <a:xfrm>
            <a:off x="1583473" y="2921620"/>
            <a:ext cx="1126273" cy="434897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1F6D9D88-4E19-974D-861F-4D64708A3BBC}"/>
              </a:ext>
            </a:extLst>
          </p:cNvPr>
          <p:cNvSpPr/>
          <p:nvPr/>
        </p:nvSpPr>
        <p:spPr>
          <a:xfrm>
            <a:off x="4013634" y="4066950"/>
            <a:ext cx="1126273" cy="434897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9C879E0C-FB89-714B-A0CC-69DD6FFA25E8}"/>
              </a:ext>
            </a:extLst>
          </p:cNvPr>
          <p:cNvSpPr/>
          <p:nvPr/>
        </p:nvSpPr>
        <p:spPr>
          <a:xfrm>
            <a:off x="6481315" y="5544052"/>
            <a:ext cx="1126273" cy="434897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77FBE23-4719-974B-BCB1-6A8137DA46A8}"/>
              </a:ext>
            </a:extLst>
          </p:cNvPr>
          <p:cNvCxnSpPr/>
          <p:nvPr/>
        </p:nvCxnSpPr>
        <p:spPr>
          <a:xfrm flipV="1">
            <a:off x="770630" y="535437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854006-40F3-D244-AA5F-F5ECBA2DC510}"/>
              </a:ext>
            </a:extLst>
          </p:cNvPr>
          <p:cNvSpPr txBox="1"/>
          <p:nvPr/>
        </p:nvSpPr>
        <p:spPr>
          <a:xfrm>
            <a:off x="5604024" y="122936"/>
            <a:ext cx="657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САМЫЕ КРУПНЫЕ СОСЕДСКИЕ СООБЩЕСТВА МОСКВЫ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B91C66-3E5E-BA4B-BC12-197A78D3A66E}"/>
              </a:ext>
            </a:extLst>
          </p:cNvPr>
          <p:cNvSpPr txBox="1"/>
          <p:nvPr/>
        </p:nvSpPr>
        <p:spPr>
          <a:xfrm>
            <a:off x="215794" y="4347228"/>
            <a:ext cx="249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3,4% населения района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401F96-C40B-594B-A192-963B3674B82D}"/>
              </a:ext>
            </a:extLst>
          </p:cNvPr>
          <p:cNvSpPr txBox="1"/>
          <p:nvPr/>
        </p:nvSpPr>
        <p:spPr>
          <a:xfrm>
            <a:off x="1462770" y="5376123"/>
            <a:ext cx="261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11,5% населения района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7BF76E-2025-E542-82B3-FB6DC84653B9}"/>
              </a:ext>
            </a:extLst>
          </p:cNvPr>
          <p:cNvSpPr txBox="1"/>
          <p:nvPr/>
        </p:nvSpPr>
        <p:spPr>
          <a:xfrm>
            <a:off x="8747082" y="1116786"/>
            <a:ext cx="292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15 % населения территории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D372666-60E0-0546-8160-D6EBDF25D4B1}"/>
              </a:ext>
            </a:extLst>
          </p:cNvPr>
          <p:cNvCxnSpPr>
            <a:stCxn id="15" idx="2"/>
            <a:endCxn id="20" idx="0"/>
          </p:cNvCxnSpPr>
          <p:nvPr/>
        </p:nvCxnSpPr>
        <p:spPr>
          <a:xfrm flipH="1">
            <a:off x="1462770" y="3356517"/>
            <a:ext cx="683840" cy="990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FD486B9-D03E-6B41-A19D-E57FB9DAA2B1}"/>
              </a:ext>
            </a:extLst>
          </p:cNvPr>
          <p:cNvCxnSpPr>
            <a:stCxn id="16" idx="2"/>
          </p:cNvCxnSpPr>
          <p:nvPr/>
        </p:nvCxnSpPr>
        <p:spPr>
          <a:xfrm flipH="1">
            <a:off x="3956722" y="4501847"/>
            <a:ext cx="620049" cy="87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9075BD70-D8BA-584A-AB4C-764548AC1E84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7044452" y="1486118"/>
            <a:ext cx="2434085" cy="4057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14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DE712C-AD33-834A-8A71-D41A00E18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776787"/>
            <a:ext cx="5710685" cy="2606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3F90C3-274E-A84E-AA1D-285CA6975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46" y="2618946"/>
            <a:ext cx="6181493" cy="272713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770630" y="6190305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675" y="6610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F1BC11B-DA66-D143-B39E-548B99D8C7D7}"/>
              </a:ext>
            </a:extLst>
          </p:cNvPr>
          <p:cNvSpPr/>
          <p:nvPr/>
        </p:nvSpPr>
        <p:spPr>
          <a:xfrm>
            <a:off x="1583473" y="2921620"/>
            <a:ext cx="1126273" cy="434897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1F6D9D88-4E19-974D-861F-4D64708A3BBC}"/>
              </a:ext>
            </a:extLst>
          </p:cNvPr>
          <p:cNvSpPr/>
          <p:nvPr/>
        </p:nvSpPr>
        <p:spPr>
          <a:xfrm>
            <a:off x="3935575" y="5023469"/>
            <a:ext cx="1126273" cy="434897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77FBE23-4719-974B-BCB1-6A8137DA46A8}"/>
              </a:ext>
            </a:extLst>
          </p:cNvPr>
          <p:cNvCxnSpPr/>
          <p:nvPr/>
        </p:nvCxnSpPr>
        <p:spPr>
          <a:xfrm flipV="1">
            <a:off x="770630" y="535437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854006-40F3-D244-AA5F-F5ECBA2DC510}"/>
              </a:ext>
            </a:extLst>
          </p:cNvPr>
          <p:cNvSpPr txBox="1"/>
          <p:nvPr/>
        </p:nvSpPr>
        <p:spPr>
          <a:xfrm>
            <a:off x="5347546" y="91212"/>
            <a:ext cx="672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САМЫЕ КРУПНЫЕ ПРОТЕСТНЫЕ СООБЩЕСТВА МОСКВЫ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2DFC4-F22C-C848-B44D-80F718A0B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83" y="3314963"/>
            <a:ext cx="5884296" cy="2579730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9C879E0C-FB89-714B-A0CC-69DD6FFA25E8}"/>
              </a:ext>
            </a:extLst>
          </p:cNvPr>
          <p:cNvSpPr/>
          <p:nvPr/>
        </p:nvSpPr>
        <p:spPr>
          <a:xfrm>
            <a:off x="6481315" y="5544052"/>
            <a:ext cx="1126273" cy="434897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A0CE9C-2F71-9846-9E6A-B5070C0F6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92" y="741060"/>
            <a:ext cx="5074127" cy="2263994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72D45613-9181-3F4B-8FEB-C31946E0EB3C}"/>
              </a:ext>
            </a:extLst>
          </p:cNvPr>
          <p:cNvSpPr/>
          <p:nvPr/>
        </p:nvSpPr>
        <p:spPr>
          <a:xfrm>
            <a:off x="6600528" y="2690588"/>
            <a:ext cx="1126273" cy="434897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A71BC-1297-2E4E-BA86-97F41D49A430}"/>
              </a:ext>
            </a:extLst>
          </p:cNvPr>
          <p:cNvSpPr txBox="1"/>
          <p:nvPr/>
        </p:nvSpPr>
        <p:spPr>
          <a:xfrm>
            <a:off x="10953199" y="854013"/>
            <a:ext cx="1217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ru-RU" dirty="0">
                <a:solidFill>
                  <a:srgbClr val="C00000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76</a:t>
            </a:r>
            <a:r>
              <a:rPr lang="ru-RU" dirty="0">
                <a:solidFill>
                  <a:srgbClr val="C00000"/>
                </a:solidFill>
              </a:rPr>
              <a:t>%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населения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района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B4696F6-396B-AC44-A7E7-B143BF9B1C80}"/>
              </a:ext>
            </a:extLst>
          </p:cNvPr>
          <p:cNvCxnSpPr>
            <a:cxnSpLocks/>
          </p:cNvCxnSpPr>
          <p:nvPr/>
        </p:nvCxnSpPr>
        <p:spPr>
          <a:xfrm flipV="1">
            <a:off x="7726801" y="1774717"/>
            <a:ext cx="3542986" cy="964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C058760-81F0-F944-AD56-3D2812A1FA80}"/>
              </a:ext>
            </a:extLst>
          </p:cNvPr>
          <p:cNvSpPr txBox="1"/>
          <p:nvPr/>
        </p:nvSpPr>
        <p:spPr>
          <a:xfrm>
            <a:off x="10959919" y="2125523"/>
            <a:ext cx="1217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2,3%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населения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района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B907C97-2EF6-B245-8204-6C261AFCB7CD}"/>
              </a:ext>
            </a:extLst>
          </p:cNvPr>
          <p:cNvCxnSpPr>
            <a:cxnSpLocks/>
          </p:cNvCxnSpPr>
          <p:nvPr/>
        </p:nvCxnSpPr>
        <p:spPr>
          <a:xfrm flipV="1">
            <a:off x="7607588" y="3076696"/>
            <a:ext cx="4171426" cy="2467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28379E5-4FFE-8C40-9333-9AF6698B29C5}"/>
              </a:ext>
            </a:extLst>
          </p:cNvPr>
          <p:cNvSpPr txBox="1"/>
          <p:nvPr/>
        </p:nvSpPr>
        <p:spPr>
          <a:xfrm>
            <a:off x="505330" y="4996701"/>
            <a:ext cx="1217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1,9%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населения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района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EB4CD73-27DB-304E-8DA2-F1AFDF673700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1723292" y="5260892"/>
            <a:ext cx="2180274" cy="197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5303924-F5F1-0645-9CE5-71A84719BBC9}"/>
              </a:ext>
            </a:extLst>
          </p:cNvPr>
          <p:cNvSpPr txBox="1"/>
          <p:nvPr/>
        </p:nvSpPr>
        <p:spPr>
          <a:xfrm>
            <a:off x="180245" y="3803097"/>
            <a:ext cx="1217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0,22%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населения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Москвы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B7F0A58-4DD0-EB49-B1BF-895AC4030D1F}"/>
              </a:ext>
            </a:extLst>
          </p:cNvPr>
          <p:cNvCxnSpPr>
            <a:cxnSpLocks/>
          </p:cNvCxnSpPr>
          <p:nvPr/>
        </p:nvCxnSpPr>
        <p:spPr>
          <a:xfrm flipH="1">
            <a:off x="1126382" y="3411259"/>
            <a:ext cx="1078066" cy="617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3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770630" y="6538590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675" y="6610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B732A4B-CDFC-364A-BC82-42103E7E2850}"/>
              </a:ext>
            </a:extLst>
          </p:cNvPr>
          <p:cNvCxnSpPr/>
          <p:nvPr/>
        </p:nvCxnSpPr>
        <p:spPr>
          <a:xfrm flipV="1">
            <a:off x="770630" y="535437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113968A-A89B-AF4F-B347-BE1CDF01A893}"/>
              </a:ext>
            </a:extLst>
          </p:cNvPr>
          <p:cNvSpPr txBox="1"/>
          <p:nvPr/>
        </p:nvSpPr>
        <p:spPr>
          <a:xfrm>
            <a:off x="1875672" y="166105"/>
            <a:ext cx="1039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КЛЮЧЕВЫЕ ОСОБЕННОСТИ РАЗРЕШЕНИЯ КОНФЛИКТОВ В ГОРОДСКИХ СООБЩЕСТВАХ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AB17E6-BA1B-8B4A-AB35-81A4D5C90B53}"/>
              </a:ext>
            </a:extLst>
          </p:cNvPr>
          <p:cNvSpPr txBox="1"/>
          <p:nvPr/>
        </p:nvSpPr>
        <p:spPr>
          <a:xfrm>
            <a:off x="679406" y="947573"/>
            <a:ext cx="111631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</a:rPr>
              <a:t>…работа с «активным меньшинством» и необходимость согласования позиций «активного меньшинства» и «пассивного большинства»;</a:t>
            </a:r>
          </a:p>
          <a:p>
            <a:pPr algn="just"/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…работа с инициативными группами населения, объединившимися для отстаивания интересов граждан, но не имеющими официальных полномочий на принятие решений при пассивности легитимных представителей (председателей советов домов, ТСЖ, депутатов);</a:t>
            </a:r>
          </a:p>
          <a:p>
            <a:pPr algn="just"/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... раскол в команде гражданских активистов на «</a:t>
            </a:r>
            <a:r>
              <a:rPr lang="ru-RU" sz="1700" dirty="0" err="1">
                <a:solidFill>
                  <a:srgbClr val="002060"/>
                </a:solidFill>
              </a:rPr>
              <a:t>договороспособных</a:t>
            </a:r>
            <a:r>
              <a:rPr lang="ru-RU" sz="1700" dirty="0">
                <a:solidFill>
                  <a:srgbClr val="002060"/>
                </a:solidFill>
              </a:rPr>
              <a:t>» и «непримиримых», возникающий в ходе примирительной процедуры;</a:t>
            </a:r>
          </a:p>
          <a:p>
            <a:pPr algn="just"/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…невозможность стороне, представленной гражданскими активистами, принимать на себя ответственность за соблюдение достигнутых договоренностей (нести ответственность за деятельность всей группы – стороны конфликта); </a:t>
            </a:r>
          </a:p>
          <a:p>
            <a:pPr algn="just"/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…невозможность органов местного самоуправления урегулировать спорную ситуацию в силу несовершенства законодательства, правоприменительной практики, отсутствия четких планов развития городских территорий; а также ранее вынесенных решений с нарушением предусмотренных процедур; активного противодействия жителей; </a:t>
            </a:r>
          </a:p>
          <a:p>
            <a:pPr algn="just"/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…работа в условиях противоречий в регламентации тех или иных процессов со стороны разрешительных органов;</a:t>
            </a:r>
          </a:p>
          <a:p>
            <a:pPr algn="just"/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…невозможность работы исключительно в какой-либо одной модели медиации (необходимость их сочетания)</a:t>
            </a:r>
          </a:p>
          <a:p>
            <a:pPr algn="just"/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14402F-BCC6-AA41-93AC-A339F1CACC55}"/>
              </a:ext>
            </a:extLst>
          </p:cNvPr>
          <p:cNvSpPr txBox="1"/>
          <p:nvPr/>
        </p:nvSpPr>
        <p:spPr>
          <a:xfrm>
            <a:off x="10348226" y="574644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это зачастую…</a:t>
            </a:r>
          </a:p>
        </p:txBody>
      </p:sp>
    </p:spTree>
    <p:extLst>
      <p:ext uri="{BB962C8B-B14F-4D97-AF65-F5344CB8AC3E}">
        <p14:creationId xmlns:p14="http://schemas.microsoft.com/office/powerpoint/2010/main" val="401329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770630" y="6538590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675" y="6610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ED7212-131F-0448-A14A-E52A71B8C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83" y="880946"/>
            <a:ext cx="6384201" cy="29734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01EEA3-1024-1F43-9B5D-E4D575271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7" y="747382"/>
            <a:ext cx="2835662" cy="378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55706B-7462-554A-BB41-55F8304DB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48" y="3291628"/>
            <a:ext cx="1929830" cy="2573107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B732A4B-CDFC-364A-BC82-42103E7E2850}"/>
              </a:ext>
            </a:extLst>
          </p:cNvPr>
          <p:cNvCxnSpPr/>
          <p:nvPr/>
        </p:nvCxnSpPr>
        <p:spPr>
          <a:xfrm flipV="1">
            <a:off x="770630" y="535437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113968A-A89B-AF4F-B347-BE1CDF01A893}"/>
              </a:ext>
            </a:extLst>
          </p:cNvPr>
          <p:cNvSpPr txBox="1"/>
          <p:nvPr/>
        </p:nvSpPr>
        <p:spPr>
          <a:xfrm>
            <a:off x="7668005" y="72664"/>
            <a:ext cx="452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КЕЙС «ВОЛОГОДСКАЯ НАБЕРЕЖНАЯ»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ED98BD-D68C-0F43-9897-95AF46D8E6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36" y="3023198"/>
            <a:ext cx="3788716" cy="28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0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770630" y="6538590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675" y="6610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E67854-8639-9043-8D41-539ABC28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9" y="935005"/>
            <a:ext cx="4447881" cy="33359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B0EFA6-1958-B94F-8F8A-E26E0C363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96" y="1137220"/>
            <a:ext cx="4679795" cy="35098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CACFBB-0CDD-0B4F-8DE6-39D274763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50" y="2886772"/>
            <a:ext cx="4367559" cy="3275669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51C929F-5CB8-B248-BE49-7051CC6EE26A}"/>
              </a:ext>
            </a:extLst>
          </p:cNvPr>
          <p:cNvCxnSpPr/>
          <p:nvPr/>
        </p:nvCxnSpPr>
        <p:spPr>
          <a:xfrm flipV="1">
            <a:off x="770630" y="535437"/>
            <a:ext cx="11421370" cy="15623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FDF63C-C222-914C-9C6B-E9A6045FF026}"/>
              </a:ext>
            </a:extLst>
          </p:cNvPr>
          <p:cNvSpPr txBox="1"/>
          <p:nvPr/>
        </p:nvSpPr>
        <p:spPr>
          <a:xfrm>
            <a:off x="7668005" y="72664"/>
            <a:ext cx="452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useo Sans Cyrl 300" panose="02000000000000000000" pitchFamily="2" charset="0"/>
              </a:rPr>
              <a:t>КЕЙС «ВОЛОГОДСКАЯ НАБЕРЕЖНАЯ»</a:t>
            </a:r>
          </a:p>
        </p:txBody>
      </p:sp>
    </p:spTree>
    <p:extLst>
      <p:ext uri="{BB962C8B-B14F-4D97-AF65-F5344CB8AC3E}">
        <p14:creationId xmlns:p14="http://schemas.microsoft.com/office/powerpoint/2010/main" val="2968871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8650</TotalTime>
  <Words>429</Words>
  <Application>Microsoft Office PowerPoint</Application>
  <PresentationFormat>Широкоэкранный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Museo Sans Cyrl 300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Войтенок</cp:lastModifiedBy>
  <cp:revision>133</cp:revision>
  <cp:lastPrinted>2019-03-23T23:39:09Z</cp:lastPrinted>
  <dcterms:created xsi:type="dcterms:W3CDTF">2016-05-28T21:43:39Z</dcterms:created>
  <dcterms:modified xsi:type="dcterms:W3CDTF">2020-10-27T11:27:44Z</dcterms:modified>
</cp:coreProperties>
</file>