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AE449-1128-472D-98E8-DC445C01D0A3}" type="datetimeFigureOut">
              <a:rPr lang="ru-RU" smtClean="0"/>
              <a:pPr/>
              <a:t>11.03.2020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AC414-373F-4FA0-BD88-74D54F9B2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.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8FB523C-A75D-4B9E-BCD0-91AB65656D01}" type="slidenum">
              <a:rPr lang="ru-RU" smtClean="0"/>
              <a:pPr eaLnBrk="1" hangingPunct="1"/>
              <a:t>4</a:t>
            </a:fld>
            <a:endParaRPr lang="ru-RU" smtClean="0"/>
          </a:p>
        </p:txBody>
      </p:sp>
      <p:sp>
        <p:nvSpPr>
          <p:cNvPr id="28675" name="Прямоуг.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Прямоуг.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4076378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355160" cy="3460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Муниципальные центры общественного служения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20688"/>
            <a:ext cx="7920880" cy="612068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sz="2300" i="1" dirty="0" smtClean="0">
                <a:solidFill>
                  <a:srgbClr val="0070C0"/>
                </a:solidFill>
              </a:rPr>
              <a:t>Достичь совокупного эффекта добровольчества, благотворительности и социального проектирования, формируя представление об общественном служении как о </a:t>
            </a:r>
            <a:r>
              <a:rPr lang="ru-RU" sz="2300" i="1" dirty="0" err="1" smtClean="0">
                <a:solidFill>
                  <a:srgbClr val="0070C0"/>
                </a:solidFill>
              </a:rPr>
              <a:t>коммунитарной</a:t>
            </a:r>
            <a:r>
              <a:rPr lang="ru-RU" sz="2300" i="1" dirty="0" smtClean="0">
                <a:solidFill>
                  <a:srgbClr val="0070C0"/>
                </a:solidFill>
              </a:rPr>
              <a:t> технологии построения местных   сообществ.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В этом смысле </a:t>
            </a:r>
            <a:r>
              <a:rPr lang="ru-RU" sz="2000" dirty="0" err="1" smtClean="0">
                <a:solidFill>
                  <a:srgbClr val="002060"/>
                </a:solidFill>
              </a:rPr>
              <a:t>коммунитарная</a:t>
            </a:r>
            <a:r>
              <a:rPr lang="ru-RU" sz="2000" dirty="0" smtClean="0">
                <a:solidFill>
                  <a:srgbClr val="002060"/>
                </a:solidFill>
              </a:rPr>
              <a:t> технология соединяет следующие подходы: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 </a:t>
            </a:r>
          </a:p>
          <a:p>
            <a:pPr lvl="0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1)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</a:rPr>
              <a:t>Территория действия – коммуны, местные локации</a:t>
            </a:r>
            <a:r>
              <a:rPr lang="ru-RU" sz="2300" dirty="0" smtClean="0">
                <a:solidFill>
                  <a:srgbClr val="002060"/>
                </a:solidFill>
              </a:rPr>
              <a:t>, пространство, в котором возможно построение реальных социальных сетей «лицом к лицу», возможность объединять людей для общего дела  (поэтому территориальное общественное самоуправление соответствует оптимально) </a:t>
            </a:r>
          </a:p>
          <a:p>
            <a:pPr>
              <a:buNone/>
            </a:pPr>
            <a:r>
              <a:rPr lang="ru-RU" sz="2300" dirty="0" smtClean="0">
                <a:solidFill>
                  <a:srgbClr val="002060"/>
                </a:solidFill>
              </a:rPr>
              <a:t> </a:t>
            </a:r>
          </a:p>
          <a:p>
            <a:pPr lvl="0">
              <a:buNone/>
            </a:pPr>
            <a:r>
              <a:rPr lang="ru-RU" sz="2300" b="1" dirty="0" smtClean="0">
                <a:solidFill>
                  <a:srgbClr val="C00000"/>
                </a:solidFill>
              </a:rPr>
              <a:t>2) Опора на социальные ресурсы отдельных граждан и инициативных групп</a:t>
            </a:r>
            <a:r>
              <a:rPr lang="ru-RU" sz="2300" dirty="0" smtClean="0">
                <a:solidFill>
                  <a:srgbClr val="002060"/>
                </a:solidFill>
              </a:rPr>
              <a:t>, ресурсы местных предпринимателей (не столько материальные, сколько социальные), способность действовать максимально автономно (классическое гражданское общество, зрелость которого определяется количеством услуг, оказанных независимо от государства, демократия участия)</a:t>
            </a:r>
          </a:p>
          <a:p>
            <a:pPr>
              <a:buNone/>
            </a:pPr>
            <a:r>
              <a:rPr lang="ru-RU" sz="2300" dirty="0" smtClean="0">
                <a:solidFill>
                  <a:srgbClr val="002060"/>
                </a:solidFill>
              </a:rPr>
              <a:t> </a:t>
            </a:r>
          </a:p>
          <a:p>
            <a:pPr lvl="0">
              <a:buNone/>
            </a:pPr>
            <a:r>
              <a:rPr lang="ru-RU" sz="2300" b="1" dirty="0" smtClean="0">
                <a:solidFill>
                  <a:srgbClr val="C00000"/>
                </a:solidFill>
              </a:rPr>
              <a:t>3) Социальное проектирование и конструирование</a:t>
            </a:r>
            <a:r>
              <a:rPr lang="ru-RU" sz="2300" dirty="0" smtClean="0">
                <a:solidFill>
                  <a:srgbClr val="C00000"/>
                </a:solidFill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</a:rPr>
              <a:t>окружающей среды </a:t>
            </a:r>
            <a:r>
              <a:rPr lang="ru-RU" sz="2300" dirty="0" smtClean="0">
                <a:solidFill>
                  <a:srgbClr val="002060"/>
                </a:solidFill>
              </a:rPr>
              <a:t>– это идея о том, что в современных условиях социальная реальность конструируется солидарными действиями (социальный проект, социальное конструирование, социальные компетенции –  точка отсчёта)</a:t>
            </a:r>
          </a:p>
          <a:p>
            <a:pPr>
              <a:buNone/>
            </a:pPr>
            <a:r>
              <a:rPr lang="ru-RU" sz="2300" dirty="0" smtClean="0">
                <a:solidFill>
                  <a:srgbClr val="002060"/>
                </a:solidFill>
              </a:rPr>
              <a:t> </a:t>
            </a:r>
          </a:p>
          <a:p>
            <a:pPr lvl="0">
              <a:buNone/>
            </a:pPr>
            <a:r>
              <a:rPr lang="ru-RU" sz="2300" b="1" dirty="0" smtClean="0">
                <a:solidFill>
                  <a:srgbClr val="C00000"/>
                </a:solidFill>
              </a:rPr>
              <a:t>4) Моральная ответственность и ценностная определенность </a:t>
            </a:r>
            <a:r>
              <a:rPr lang="ru-RU" sz="2300" dirty="0" smtClean="0">
                <a:solidFill>
                  <a:srgbClr val="002060"/>
                </a:solidFill>
              </a:rPr>
              <a:t>– именно на уровне своей коммуны  формируется чувство ответственного хозяина, принимается социальная ответственность, действуют нормы взаимности, а чувство долга имеет конкретное нравственное выражение (гражданские обязательства, служение, моральный диалог) (в т.ч. конфессиональный и национально-культурный) 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99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992888" cy="1181993"/>
          </a:xfrm>
        </p:spPr>
        <p:txBody>
          <a:bodyPr>
            <a:normAutofit/>
          </a:bodyPr>
          <a:lstStyle/>
          <a:p>
            <a:r>
              <a:rPr lang="ru-RU" sz="1100" dirty="0">
                <a:solidFill>
                  <a:srgbClr val="C00000"/>
                </a:solidFill>
              </a:rPr>
              <a:t/>
            </a:r>
            <a:br>
              <a:rPr lang="ru-RU" sz="1100" dirty="0">
                <a:solidFill>
                  <a:srgbClr val="C00000"/>
                </a:solidFill>
              </a:rPr>
            </a:b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2852936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88640"/>
            <a:ext cx="8496944" cy="33547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Ресурсные центры общественного служения 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Эффективной технологией развития добровольчества и благотворительности является создание ресурсных центров общественного служения местных сообществ </a:t>
            </a:r>
          </a:p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lvl="0">
              <a:buBlip>
                <a:blip r:embed="rId2"/>
              </a:buBlip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Выявление потребностей в привлечении добровольцев и благотворителей на уровне местных сообществ, создание добровольческих рабочих мест </a:t>
            </a:r>
          </a:p>
          <a:p>
            <a:pPr lvl="0">
              <a:buBlip>
                <a:blip r:embed="rId2"/>
              </a:buBlip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Привлечение добровольцев и благотворителей, реализация программ активного добровольческого участия</a:t>
            </a:r>
          </a:p>
          <a:p>
            <a:pPr lvl="0">
              <a:buBlip>
                <a:blip r:embed="rId2"/>
              </a:buBlip>
            </a:pP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</a:rPr>
              <a:t>Учебно-тренинговая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подготовка добровольцев к деятельности и курсы повышения квалификации для организаторов работы с добровольцами </a:t>
            </a:r>
          </a:p>
          <a:p>
            <a:pPr lvl="0">
              <a:buBlip>
                <a:blip r:embed="rId2"/>
              </a:buBlip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Оценка эффективности добровольческой деятельности и поощрение привлеченных добровольцев </a:t>
            </a:r>
          </a:p>
          <a:p>
            <a:pPr>
              <a:buBlip>
                <a:blip r:embed="rId2"/>
              </a:buBlip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Ресурсные центры ОС способны аккумулировать добровольческий труд и благотворительные взносы, необходимые для реализации актуальных общественных задач локальных сообществ:</a:t>
            </a:r>
          </a:p>
          <a:p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 l="23115" t="43380" r="21841" b="15331"/>
          <a:stretch>
            <a:fillRect/>
          </a:stretch>
        </p:blipFill>
        <p:spPr bwMode="auto">
          <a:xfrm>
            <a:off x="1403648" y="3501008"/>
            <a:ext cx="72008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566124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</a:rPr>
              <a:t>Создание Ассоциации центров общественного служения позволит координировать работу, готовить кадры, поощрять добровольцев и благотворителей, оперативно внедрять востребованные социальные технологии. </a:t>
            </a:r>
            <a:endParaRPr lang="ru-RU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39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992888" cy="1181993"/>
          </a:xfrm>
        </p:spPr>
        <p:txBody>
          <a:bodyPr>
            <a:normAutofit/>
          </a:bodyPr>
          <a:lstStyle/>
          <a:p>
            <a:r>
              <a:rPr lang="ru-RU" sz="1100" dirty="0">
                <a:solidFill>
                  <a:srgbClr val="C00000"/>
                </a:solidFill>
              </a:rPr>
              <a:t/>
            </a:r>
            <a:br>
              <a:rPr lang="ru-RU" sz="1100" dirty="0">
                <a:solidFill>
                  <a:srgbClr val="C00000"/>
                </a:solidFill>
              </a:rPr>
            </a:b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2852936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76672"/>
            <a:ext cx="8496944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</a:rPr>
              <a:t>Сетевые ресурсы ТОС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Советы ветеранов,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Объединения на базе школ – родительский совет, ученическое самоуправление, детские и молодежные общественные объединения,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Объединения на базе средних специальных и высших учебных заведений (с учетом их интересов в масштабе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микрорайнов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Социокульурные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объединения на базе библиотек, клубов по месту жительства, музеев, исторических объектов и т.д. (с учетом их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микрорайонных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интересов)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Информационные ресурсы – сайты, пресса, информационные витрины и т.д.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Для организации реального взаимодействия граждан (проведение советов,  работа инициативных и проектных групп граждан, просветительская деятельность и т.д.) могут использоваться муниципальные библиотеки. 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81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.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920038" cy="10048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800" dirty="0" smtClean="0">
                <a:solidFill>
                  <a:srgbClr val="CC0000"/>
                </a:solidFill>
                <a:latin typeface="Algerian" pitchFamily="82" charset="0"/>
              </a:rPr>
              <a:t>Технологические этапы создания муниципальных центров социального служения молодежи </a:t>
            </a:r>
            <a:br>
              <a:rPr lang="ru-RU" sz="2800" dirty="0" smtClean="0">
                <a:solidFill>
                  <a:srgbClr val="CC0000"/>
                </a:solidFill>
                <a:latin typeface="Algerian" pitchFamily="82" charset="0"/>
              </a:rPr>
            </a:br>
            <a:r>
              <a:rPr lang="ru-RU" sz="2800" dirty="0" smtClean="0">
                <a:solidFill>
                  <a:srgbClr val="CC0000"/>
                </a:solidFill>
                <a:latin typeface="Algerian" pitchFamily="82" charset="0"/>
              </a:rPr>
              <a:t>МЦ ССМ:</a:t>
            </a:r>
          </a:p>
        </p:txBody>
      </p:sp>
      <p:sp>
        <p:nvSpPr>
          <p:cNvPr id="7171" name="Прямоуг. 3"/>
          <p:cNvSpPr>
            <a:spLocks noChangeArrowheads="1"/>
          </p:cNvSpPr>
          <p:nvPr/>
        </p:nvSpPr>
        <p:spPr bwMode="auto">
          <a:xfrm>
            <a:off x="539552" y="1700213"/>
            <a:ext cx="8425061" cy="3785652"/>
          </a:xfrm>
          <a:prstGeom prst="rect">
            <a:avLst/>
          </a:prstGeom>
          <a:ln/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Clr>
                <a:srgbClr val="CC3300"/>
              </a:buClr>
              <a:buSzPct val="120000"/>
              <a:buFontTx/>
              <a:buAutoNum type="arabicPeriod"/>
            </a:pPr>
            <a:r>
              <a:rPr lang="ru-RU" sz="2000" i="1" dirty="0">
                <a:solidFill>
                  <a:srgbClr val="993300"/>
                </a:solidFill>
                <a:latin typeface="Algerian" pitchFamily="82" charset="0"/>
              </a:rPr>
              <a:t> Оценка добровольческого  потенциала  молодежи местного сообщества</a:t>
            </a:r>
            <a:endParaRPr lang="ru-RU" sz="2000" dirty="0">
              <a:solidFill>
                <a:srgbClr val="993300"/>
              </a:solidFill>
              <a:latin typeface="Algerian" pitchFamily="82" charset="0"/>
            </a:endParaRPr>
          </a:p>
          <a:p>
            <a:pPr marL="342900" indent="-342900">
              <a:buClr>
                <a:srgbClr val="CC3300"/>
              </a:buClr>
              <a:buSzPct val="120000"/>
              <a:buFontTx/>
              <a:buAutoNum type="arabicPeriod"/>
            </a:pPr>
            <a:r>
              <a:rPr lang="ru-RU" sz="2000" i="1" dirty="0">
                <a:solidFill>
                  <a:srgbClr val="993300"/>
                </a:solidFill>
                <a:latin typeface="Algerian" pitchFamily="82" charset="0"/>
              </a:rPr>
              <a:t> Поиск объектов социального служения и оценка потребностей в добровольческой деятельности </a:t>
            </a:r>
            <a:endParaRPr lang="ru-RU" sz="2000" dirty="0">
              <a:solidFill>
                <a:srgbClr val="993300"/>
              </a:solidFill>
              <a:latin typeface="Algerian" pitchFamily="82" charset="0"/>
            </a:endParaRPr>
          </a:p>
          <a:p>
            <a:pPr marL="342900" indent="-342900">
              <a:buClr>
                <a:srgbClr val="CC3300"/>
              </a:buClr>
              <a:buSzPct val="120000"/>
              <a:buFontTx/>
              <a:buAutoNum type="arabicPeriod"/>
            </a:pPr>
            <a:r>
              <a:rPr lang="ru-RU" sz="2000" i="1" dirty="0">
                <a:solidFill>
                  <a:srgbClr val="993300"/>
                </a:solidFill>
                <a:latin typeface="Algerian" pitchFamily="82" charset="0"/>
              </a:rPr>
              <a:t> Установление партнерских отношений между муниципальным образованием и инициативной добровольческой группой </a:t>
            </a:r>
          </a:p>
          <a:p>
            <a:pPr marL="342900" indent="-342900">
              <a:buClr>
                <a:srgbClr val="CC3300"/>
              </a:buClr>
              <a:buSzPct val="120000"/>
              <a:buFontTx/>
              <a:buAutoNum type="arabicPeriod"/>
            </a:pPr>
            <a:r>
              <a:rPr lang="ru-RU" sz="2000" i="1" dirty="0">
                <a:solidFill>
                  <a:srgbClr val="993300"/>
                </a:solidFill>
                <a:latin typeface="Algerian" pitchFamily="82" charset="0"/>
              </a:rPr>
              <a:t> Поиск и подготовка добровольцев </a:t>
            </a:r>
            <a:endParaRPr lang="ru-RU" sz="2000" dirty="0">
              <a:solidFill>
                <a:srgbClr val="993300"/>
              </a:solidFill>
              <a:latin typeface="Algerian" pitchFamily="82" charset="0"/>
            </a:endParaRPr>
          </a:p>
          <a:p>
            <a:pPr marL="342900" indent="-342900">
              <a:buClr>
                <a:srgbClr val="CC3300"/>
              </a:buClr>
              <a:buSzPct val="120000"/>
              <a:buFontTx/>
              <a:buAutoNum type="arabicPeriod"/>
            </a:pPr>
            <a:r>
              <a:rPr lang="ru-RU" sz="2000" i="1" dirty="0">
                <a:solidFill>
                  <a:srgbClr val="993300"/>
                </a:solidFill>
                <a:latin typeface="Algerian" pitchFamily="82" charset="0"/>
              </a:rPr>
              <a:t> Создание добровольческих рабочих мест </a:t>
            </a:r>
          </a:p>
          <a:p>
            <a:pPr marL="342900" indent="-342900">
              <a:buClr>
                <a:srgbClr val="CC3300"/>
              </a:buClr>
              <a:buSzPct val="120000"/>
              <a:buFontTx/>
              <a:buAutoNum type="arabicPeriod"/>
            </a:pPr>
            <a:r>
              <a:rPr lang="ru-RU" sz="2000" i="1" dirty="0" smtClean="0">
                <a:solidFill>
                  <a:srgbClr val="993300"/>
                </a:solidFill>
                <a:latin typeface="Algerian" pitchFamily="82" charset="0"/>
              </a:rPr>
              <a:t>Технологическое </a:t>
            </a:r>
            <a:r>
              <a:rPr lang="ru-RU" sz="2000" i="1" dirty="0">
                <a:solidFill>
                  <a:srgbClr val="993300"/>
                </a:solidFill>
                <a:latin typeface="Algerian" pitchFamily="82" charset="0"/>
              </a:rPr>
              <a:t>и методическое обеспечение добровольческой  деятельности </a:t>
            </a:r>
            <a:endParaRPr lang="ru-RU" sz="2000" dirty="0">
              <a:solidFill>
                <a:srgbClr val="993300"/>
              </a:solidFill>
              <a:latin typeface="Algerian" pitchFamily="82" charset="0"/>
            </a:endParaRPr>
          </a:p>
          <a:p>
            <a:pPr marL="342900" indent="-342900">
              <a:buClr>
                <a:srgbClr val="CC3300"/>
              </a:buClr>
              <a:buSzPct val="120000"/>
              <a:buFontTx/>
              <a:buAutoNum type="arabicPeriod"/>
            </a:pPr>
            <a:r>
              <a:rPr lang="ru-RU" sz="2000" i="1" dirty="0">
                <a:solidFill>
                  <a:srgbClr val="993300"/>
                </a:solidFill>
                <a:latin typeface="Algerian" pitchFamily="82" charset="0"/>
              </a:rPr>
              <a:t> Создание муниципального центра социального служения молодежи </a:t>
            </a:r>
            <a:endParaRPr lang="ru-RU" sz="2000" dirty="0">
              <a:solidFill>
                <a:srgbClr val="993300"/>
              </a:solidFill>
              <a:latin typeface="Algerian" pitchFamily="82" charset="0"/>
            </a:endParaRPr>
          </a:p>
          <a:p>
            <a:pPr marL="342900" indent="-342900"/>
            <a:endParaRPr lang="ru-RU" sz="2000" dirty="0">
              <a:solidFill>
                <a:srgbClr val="99330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69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/>
          <a:srcRect l="11912" t="17755" r="51324" b="6266"/>
          <a:stretch>
            <a:fillRect/>
          </a:stretch>
        </p:blipFill>
        <p:spPr bwMode="auto">
          <a:xfrm>
            <a:off x="395536" y="116632"/>
            <a:ext cx="6480720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1680.jpg"/>
          <p:cNvPicPr/>
          <p:nvPr/>
        </p:nvPicPr>
        <p:blipFill>
          <a:blip r:embed="rId3" cstate="print"/>
          <a:srcRect l="8843"/>
          <a:stretch>
            <a:fillRect/>
          </a:stretch>
        </p:blipFill>
        <p:spPr>
          <a:xfrm>
            <a:off x="6870328" y="116632"/>
            <a:ext cx="2238176" cy="1406277"/>
          </a:xfrm>
          <a:prstGeom prst="rect">
            <a:avLst/>
          </a:prstGeom>
        </p:spPr>
      </p:pic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6767736" y="1844824"/>
            <a:ext cx="23762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CANADIAN ADMINISTRATORS OF VOLUNTEER  RESOURCES</a:t>
            </a:r>
            <a:r>
              <a:rPr kumimoji="0" lang="en-AU" sz="1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CAVR</a:t>
            </a:r>
            <a:r>
              <a:rPr kumimoji="0" lang="en-AU" sz="1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ivmd_web_general_theme_world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76256" y="3356992"/>
            <a:ext cx="2195736" cy="10081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70552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Экран (4:3)</PresentationFormat>
  <Paragraphs>44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Муниципальные центры общественного служения</vt:lpstr>
      <vt:lpstr> </vt:lpstr>
      <vt:lpstr> </vt:lpstr>
      <vt:lpstr>Технологические этапы создания муниципальных центров социального служения молодежи  МЦ ССМ: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Муниципальные центры общественного служения</dc:title>
  <dc:creator/>
  <cp:lastModifiedBy>User</cp:lastModifiedBy>
  <cp:revision>2</cp:revision>
  <dcterms:created xsi:type="dcterms:W3CDTF">2006-08-16T00:00:00Z</dcterms:created>
  <dcterms:modified xsi:type="dcterms:W3CDTF">2020-03-11T08:27:16Z</dcterms:modified>
</cp:coreProperties>
</file>