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ave.org/" TargetMode="External"/><Relationship Id="rId3" Type="http://schemas.openxmlformats.org/officeDocument/2006/relationships/hyperlink" Target="http://www.worldvolunteerweb.org/intl-volunteer-day.html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www.iave.org/contact.cfm" TargetMode="External"/><Relationship Id="rId5" Type="http://schemas.openxmlformats.org/officeDocument/2006/relationships/hyperlink" Target="http://www.unvolunteers.org/index.htm" TargetMode="External"/><Relationship Id="rId10" Type="http://schemas.openxmlformats.org/officeDocument/2006/relationships/hyperlink" Target="http://www.iave.org/partners.cfm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://www.iave.org/events.cf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50825" y="836613"/>
            <a:ext cx="8893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5000" b="1">
                <a:solidFill>
                  <a:srgbClr val="CC3300"/>
                </a:solidFill>
                <a:latin typeface="Algerian" pitchFamily="82" charset="0"/>
              </a:rPr>
              <a:t/>
            </a:r>
            <a:br>
              <a:rPr lang="ru-RU" sz="5000" b="1">
                <a:solidFill>
                  <a:srgbClr val="CC3300"/>
                </a:solidFill>
                <a:latin typeface="Algerian" pitchFamily="82" charset="0"/>
              </a:rPr>
            </a:br>
            <a:r>
              <a:rPr lang="ru-RU" sz="5000" b="1">
                <a:solidFill>
                  <a:srgbClr val="CC3300"/>
                </a:solidFill>
                <a:latin typeface="Algerian" pitchFamily="82" charset="0"/>
              </a:rPr>
              <a:t> </a:t>
            </a:r>
            <a:br>
              <a:rPr lang="ru-RU" sz="5000" b="1">
                <a:solidFill>
                  <a:srgbClr val="CC3300"/>
                </a:solidFill>
                <a:latin typeface="Algerian" pitchFamily="82" charset="0"/>
              </a:rPr>
            </a:br>
            <a:endParaRPr lang="ru-RU" sz="5000" b="1">
              <a:solidFill>
                <a:srgbClr val="CC3300"/>
              </a:solidFill>
              <a:latin typeface="Algerian" pitchFamily="82" charset="0"/>
            </a:endParaRPr>
          </a:p>
        </p:txBody>
      </p:sp>
      <p:pic>
        <p:nvPicPr>
          <p:cNvPr id="4099" name="Picture 6" descr="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395" y="4227708"/>
            <a:ext cx="42481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8" descr="International Volunteer Day 2005.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264" y="2036672"/>
            <a:ext cx="2238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9" descr="UNV Hom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1772" y="143889"/>
            <a:ext cx="161925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4479925" y="2209800"/>
            <a:ext cx="184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900">
                <a:solidFill>
                  <a:srgbClr val="003366"/>
                </a:solidFill>
                <a:cs typeface="Arial" charset="0"/>
              </a:rPr>
              <a:t/>
            </a:r>
            <a:br>
              <a:rPr lang="ru-RU" sz="900">
                <a:solidFill>
                  <a:srgbClr val="003366"/>
                </a:solidFill>
                <a:cs typeface="Arial" charset="0"/>
              </a:rPr>
            </a:br>
            <a:endParaRPr lang="ru-RU"/>
          </a:p>
        </p:txBody>
      </p:sp>
      <p:pic>
        <p:nvPicPr>
          <p:cNvPr id="4103" name="Picture 11" descr="Cli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99407" y="110144"/>
            <a:ext cx="3311823" cy="407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Group 12"/>
          <p:cNvGraphicFramePr>
            <a:graphicFrameLocks noGrp="1"/>
          </p:cNvGraphicFramePr>
          <p:nvPr/>
        </p:nvGraphicFramePr>
        <p:xfrm>
          <a:off x="1739900" y="2757488"/>
          <a:ext cx="1731963" cy="1343025"/>
        </p:xfrm>
        <a:graphic>
          <a:graphicData uri="http://schemas.openxmlformats.org/drawingml/2006/table">
            <a:tbl>
              <a:tblPr/>
              <a:tblGrid>
                <a:gridCol w="1731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43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Group 18"/>
          <p:cNvGraphicFramePr>
            <a:graphicFrameLocks noGrp="1"/>
          </p:cNvGraphicFramePr>
          <p:nvPr/>
        </p:nvGraphicFramePr>
        <p:xfrm>
          <a:off x="1749425" y="2767013"/>
          <a:ext cx="5392738" cy="1343025"/>
        </p:xfrm>
        <a:graphic>
          <a:graphicData uri="http://schemas.openxmlformats.org/drawingml/2006/table">
            <a:tbl>
              <a:tblPr/>
              <a:tblGrid>
                <a:gridCol w="53927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43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Group 24"/>
          <p:cNvGraphicFramePr>
            <a:graphicFrameLocks noGrp="1"/>
          </p:cNvGraphicFramePr>
          <p:nvPr/>
        </p:nvGraphicFramePr>
        <p:xfrm>
          <a:off x="1758950" y="2776538"/>
          <a:ext cx="5392738" cy="1478280"/>
        </p:xfrm>
        <a:graphic>
          <a:graphicData uri="http://schemas.openxmlformats.org/drawingml/2006/table">
            <a:tbl>
              <a:tblPr/>
              <a:tblGrid>
                <a:gridCol w="2001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1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64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66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8"/>
                        </a:rPr>
                        <a:t>  </a:t>
                      </a: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9"/>
                        </a:rPr>
                        <a:t>  </a:t>
                      </a: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10"/>
                        </a:rPr>
                        <a:t>  </a:t>
                      </a: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11"/>
                        </a:rPr>
                        <a:t>  </a:t>
                      </a: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8"/>
                        </a:rPr>
                        <a:t>  </a:t>
                      </a:r>
                      <a:r>
                        <a:rPr kumimoji="0" lang="ru-RU" sz="3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Group 41"/>
          <p:cNvGraphicFramePr>
            <a:graphicFrameLocks noGrp="1"/>
          </p:cNvGraphicFramePr>
          <p:nvPr/>
        </p:nvGraphicFramePr>
        <p:xfrm>
          <a:off x="1739900" y="2757488"/>
          <a:ext cx="1731963" cy="1343025"/>
        </p:xfrm>
        <a:graphic>
          <a:graphicData uri="http://schemas.openxmlformats.org/drawingml/2006/table">
            <a:tbl>
              <a:tblPr/>
              <a:tblGrid>
                <a:gridCol w="1731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43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111230" y="214313"/>
            <a:ext cx="2889895" cy="64633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Значимым ресурсом, способным создать условия для решающего прогресса в  сфере решений задач тысячелетия, должно стать развитие социального служения граждан – их вклад в добровольчество и благотворительность. Эта идея была отражена в резолюции 52/17 Генеральной Ассамблеи ООН, провозгласившей 2001 год - Международным годом добровольчества: «в знак признания ценного вклада добровольчества в жизнь общества, будучи убежденной, в том, что добровольческая деятельность необходима как никогда ранее».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Резолюция 52/17 Генеральной Ассамблеи ООН, 2000 г.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8579" y="5283486"/>
            <a:ext cx="5072063" cy="1168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В июле 2008 года, на Генеральной ассамблеи ООН, принято решение о проведении десятой годовщины Международного года добровольцев в 2011 году. Последующая деятельность в связи с Международным годом добровольцев (Доклад Генерального секретаря ООН), А/63/184, 2008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125" name="Рисунок 2" descr="C:\Documents and Settings\Администратор\Мои документы\My ISO Files\!!Документы РОВ\Мои рисунки\Clip_4.bmp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2272" y="858264"/>
            <a:ext cx="12382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Users\Admin\Documents\! АИСС РГСУ 2008-09\! 0 СПС ОК\!! Служба развития\! РГСУ\КОРПОРАТИВНОЕ\R-SDG-posters-without-UN-emblem\R SDG posters without UN emblem\R SDG Poster without UN emblem_WE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8656131" cy="61206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683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>User</cp:lastModifiedBy>
  <cp:revision>1</cp:revision>
  <dcterms:created xsi:type="dcterms:W3CDTF">2006-08-16T00:00:00Z</dcterms:created>
  <dcterms:modified xsi:type="dcterms:W3CDTF">2020-03-11T08:28:17Z</dcterms:modified>
</cp:coreProperties>
</file>