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0"/>
  </p:notesMasterIdLst>
  <p:sldIdLst>
    <p:sldId id="641" r:id="rId2"/>
    <p:sldId id="600" r:id="rId3"/>
    <p:sldId id="543" r:id="rId4"/>
    <p:sldId id="670" r:id="rId5"/>
    <p:sldId id="674" r:id="rId6"/>
    <p:sldId id="671" r:id="rId7"/>
    <p:sldId id="675" r:id="rId8"/>
    <p:sldId id="673" r:id="rId9"/>
  </p:sldIdLst>
  <p:sldSz cx="12192000" cy="6858000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5"/>
    <a:srgbClr val="FE5751"/>
    <a:srgbClr val="379FD4"/>
    <a:srgbClr val="63A513"/>
    <a:srgbClr val="FA721B"/>
    <a:srgbClr val="D1F3FF"/>
    <a:srgbClr val="EAFAD6"/>
    <a:srgbClr val="C1FAFB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5" autoAdjust="0"/>
    <p:restoredTop sz="88577" autoAdjust="0"/>
  </p:normalViewPr>
  <p:slideViewPr>
    <p:cSldViewPr snapToGrid="0">
      <p:cViewPr varScale="1">
        <p:scale>
          <a:sx n="100" d="100"/>
          <a:sy n="100" d="100"/>
        </p:scale>
        <p:origin x="8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5427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5427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C0CF59B9-AEB4-C346-A7F7-E88FD8F1FA4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5075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3" rIns="90745" bIns="453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0745" tIns="45373" rIns="90745" bIns="45373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14015" cy="495426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5426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9FA5DFFA-9081-4744-80CF-72C4752E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6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5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2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24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95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4187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15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30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8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2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2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6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1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7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2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8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B1230-BE4C-44FD-A977-113D693074D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F397BE-A888-4A56-A7AE-B93A11621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1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55CCE8A-4912-4673-9336-B080B774A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" y="13901"/>
            <a:ext cx="12190137" cy="685800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5FC05738-DF80-4FAD-8AF6-B8E848A40D84}"/>
              </a:ext>
            </a:extLst>
          </p:cNvPr>
          <p:cNvSpPr txBox="1">
            <a:spLocks/>
          </p:cNvSpPr>
          <p:nvPr/>
        </p:nvSpPr>
        <p:spPr>
          <a:xfrm>
            <a:off x="363239" y="4656696"/>
            <a:ext cx="11500088" cy="17679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4000" spc="100" dirty="0" smtClean="0">
                <a:solidFill>
                  <a:schemeClr val="bg1"/>
                </a:solidFill>
                <a:latin typeface="+mn-lt"/>
              </a:rPr>
              <a:t>Концепция </a:t>
            </a:r>
            <a:r>
              <a:rPr lang="ru-RU" sz="4000" spc="100" dirty="0">
                <a:solidFill>
                  <a:schemeClr val="bg1"/>
                </a:solidFill>
                <a:latin typeface="+mn-lt"/>
              </a:rPr>
              <a:t>информатизации и </a:t>
            </a:r>
            <a:r>
              <a:rPr lang="ru-RU" sz="4000" spc="100" dirty="0" err="1">
                <a:solidFill>
                  <a:schemeClr val="bg1"/>
                </a:solidFill>
                <a:latin typeface="+mn-lt"/>
              </a:rPr>
              <a:t>цифровизации</a:t>
            </a:r>
            <a:r>
              <a:rPr lang="ru-RU" sz="4000" spc="100" dirty="0">
                <a:solidFill>
                  <a:schemeClr val="bg1"/>
                </a:solidFill>
                <a:latin typeface="+mn-lt"/>
              </a:rPr>
              <a:t> муниципалитетов, как часть национального </a:t>
            </a:r>
            <a:r>
              <a:rPr lang="ru-RU" sz="4000" spc="100" dirty="0" smtClean="0">
                <a:solidFill>
                  <a:schemeClr val="bg1"/>
                </a:solidFill>
                <a:latin typeface="+mn-lt"/>
              </a:rPr>
              <a:t>проекта</a:t>
            </a:r>
            <a:endParaRPr lang="ru-RU" sz="4000" spc="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18" y="1063534"/>
            <a:ext cx="2362530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9" b="1909"/>
          <a:stretch/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12191999" cy="980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dirty="0">
                <a:solidFill>
                  <a:schemeClr val="tx2"/>
                </a:solidFill>
                <a:latin typeface="Bahnschrift Condensed" panose="020B0502040204020203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О </a:t>
            </a:r>
            <a:r>
              <a:rPr lang="ru-RU" sz="3800" dirty="0" smtClean="0">
                <a:solidFill>
                  <a:schemeClr val="tx2"/>
                </a:solidFill>
                <a:latin typeface="Bahnschrift Condensed" panose="020B0502040204020203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ЦИФРОВИЗАЦИИ</a:t>
            </a:r>
            <a:endParaRPr lang="ru-RU" sz="3800" dirty="0">
              <a:latin typeface="Bahnschrift Condensed" panose="020B0502040204020203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1656636" y="279483"/>
            <a:ext cx="473545" cy="378663"/>
            <a:chOff x="11656636" y="279483"/>
            <a:chExt cx="473545" cy="37866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711477" y="279483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01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11656636" y="288814"/>
              <a:ext cx="0" cy="369332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6425738" y="2714182"/>
            <a:ext cx="5102859" cy="326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chemeClr val="bg1"/>
                </a:solidFill>
                <a:latin typeface="Georgia" panose="02040502050405020303" pitchFamily="18" charset="0"/>
                <a:ea typeface="Roboto Medium" panose="02000000000000000000" pitchFamily="2" charset="0"/>
                <a:cs typeface="Roboto Medium" panose="02000000000000000000" pitchFamily="2" charset="0"/>
              </a:rPr>
              <a:t>Сама </a:t>
            </a:r>
            <a:r>
              <a:rPr lang="ru-RU" sz="2000" i="1" dirty="0">
                <a:solidFill>
                  <a:schemeClr val="bg1"/>
                </a:solidFill>
                <a:latin typeface="Georgia" panose="02040502050405020303" pitchFamily="18" charset="0"/>
                <a:ea typeface="Roboto Medium" panose="02000000000000000000" pitchFamily="2" charset="0"/>
                <a:cs typeface="Roboto Medium" panose="02000000000000000000" pitchFamily="2" charset="0"/>
              </a:rPr>
              <a:t>жизнь показала, насколько важно быстро и смело использовать широкие возможности </a:t>
            </a:r>
            <a:r>
              <a:rPr lang="ru-RU" sz="2000" i="1" dirty="0" err="1">
                <a:solidFill>
                  <a:schemeClr val="bg1"/>
                </a:solidFill>
                <a:latin typeface="Georgia" panose="02040502050405020303" pitchFamily="18" charset="0"/>
                <a:ea typeface="Roboto Medium" panose="02000000000000000000" pitchFamily="2" charset="0"/>
                <a:cs typeface="Roboto Medium" panose="02000000000000000000" pitchFamily="2" charset="0"/>
              </a:rPr>
              <a:t>цифровизации</a:t>
            </a:r>
            <a:r>
              <a:rPr lang="ru-RU" sz="2000" i="1" dirty="0">
                <a:solidFill>
                  <a:schemeClr val="bg1"/>
                </a:solidFill>
                <a:latin typeface="Georgia" panose="02040502050405020303" pitchFamily="18" charset="0"/>
                <a:ea typeface="Roboto Medium" panose="02000000000000000000" pitchFamily="2" charset="0"/>
                <a:cs typeface="Roboto Medium" panose="02000000000000000000" pitchFamily="2" charset="0"/>
              </a:rPr>
              <a:t>. И не только в бизнесе, но и в сфере государственных услуг, в образовании, в медицине, да просто в повседневной жизни людей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01914" y="2311636"/>
            <a:ext cx="4840625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Президент Российской Федерации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В.В. Путин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: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B37915F-0AE5-0847-AAEB-778D8EF84852}"/>
              </a:ext>
            </a:extLst>
          </p:cNvPr>
          <p:cNvSpPr/>
          <p:nvPr/>
        </p:nvSpPr>
        <p:spPr>
          <a:xfrm>
            <a:off x="9236323" y="6017518"/>
            <a:ext cx="4840625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10.06.2020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2171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44B202F9-C0D2-9C4C-AD9F-A6600B563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213" y="1234472"/>
            <a:ext cx="5478264" cy="338909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 bwMode="auto">
          <a:xfrm>
            <a:off x="6233212" y="4318141"/>
            <a:ext cx="5483669" cy="2444400"/>
          </a:xfrm>
          <a:prstGeom prst="rect">
            <a:avLst/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40332" y="4318141"/>
            <a:ext cx="5483669" cy="2444400"/>
          </a:xfrm>
          <a:prstGeom prst="rect">
            <a:avLst/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9421" y="4805531"/>
            <a:ext cx="4085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500" i="1" dirty="0">
                <a:solidFill>
                  <a:schemeClr val="bg1"/>
                </a:solidFill>
                <a:latin typeface="Georgia" panose="02040502050405020303" pitchFamily="18" charset="0"/>
              </a:rPr>
              <a:t>Сегодня человечество уже вступило в цифровой этап своего развития, и мир вокруг нас еще продолжает выглядеть привычно, однако "цифра" постепенно пронизывает все сферы </a:t>
            </a:r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нашей</a:t>
            </a:r>
            <a:r>
              <a:rPr lang="ru-RU" sz="1500" i="1" dirty="0">
                <a:solidFill>
                  <a:schemeClr val="bg1"/>
                </a:solidFill>
                <a:latin typeface="Georgia" panose="02040502050405020303" pitchFamily="18" charset="0"/>
              </a:rPr>
              <a:t> с вами жизни общества и оказывает на нас растущее влияние.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1051" y="3811393"/>
            <a:ext cx="142218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i="1" dirty="0">
                <a:solidFill>
                  <a:schemeClr val="bg1"/>
                </a:solidFill>
                <a:latin typeface="Georgia" panose="02040502050405020303" pitchFamily="18" charset="0"/>
                <a:ea typeface="Roboto Medium" panose="02000000000000000000" pitchFamily="2" charset="0"/>
                <a:cs typeface="Roboto Medium" panose="02000000000000000000" pitchFamily="2" charset="0"/>
              </a:rPr>
              <a:t>«</a:t>
            </a:r>
            <a:endParaRPr lang="ru-RU" sz="16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656636" y="279483"/>
            <a:ext cx="473545" cy="378663"/>
            <a:chOff x="11656636" y="279483"/>
            <a:chExt cx="473545" cy="37866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711477" y="279483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02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11656636" y="288814"/>
              <a:ext cx="0" cy="369332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7615352" y="4902481"/>
            <a:ext cx="3879979" cy="1175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500" i="1" dirty="0">
                <a:solidFill>
                  <a:schemeClr val="bg1"/>
                </a:solidFill>
                <a:latin typeface="Georgia" panose="02040502050405020303" pitchFamily="18" charset="0"/>
              </a:rPr>
              <a:t>В России низкая эффективность информатизации ведомств. </a:t>
            </a:r>
          </a:p>
          <a:p>
            <a:pPr>
              <a:lnSpc>
                <a:spcPct val="120000"/>
              </a:lnSpc>
            </a:pPr>
            <a:r>
              <a:rPr lang="ru-RU" sz="1500" i="1" dirty="0">
                <a:solidFill>
                  <a:schemeClr val="bg1"/>
                </a:solidFill>
                <a:latin typeface="Georgia" panose="02040502050405020303" pitchFamily="18" charset="0"/>
              </a:rPr>
              <a:t>Это очень слабые базы данных, недостоверные, не обновляемые.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27809" y="3811393"/>
            <a:ext cx="142218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i="1" dirty="0">
                <a:solidFill>
                  <a:schemeClr val="bg1"/>
                </a:solidFill>
                <a:latin typeface="Georgia" panose="02040502050405020303" pitchFamily="18" charset="0"/>
                <a:ea typeface="Roboto Medium" panose="02000000000000000000" pitchFamily="2" charset="0"/>
                <a:cs typeface="Roboto Medium" panose="02000000000000000000" pitchFamily="2" charset="0"/>
              </a:rPr>
              <a:t>«</a:t>
            </a:r>
            <a:endParaRPr lang="ru-RU" sz="16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44017" y="4375243"/>
            <a:ext cx="217925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31.01.2020</a:t>
            </a:r>
            <a:endParaRPr lang="ru-RU" sz="1200" dirty="0">
              <a:solidFill>
                <a:schemeClr val="tx2">
                  <a:lumMod val="20000"/>
                  <a:lumOff val="80000"/>
                </a:schemeClr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Председатель Правительства</a:t>
            </a:r>
            <a:r>
              <a:rPr lang="en-US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55397" y="4375243"/>
            <a:ext cx="234692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20000"/>
                    <a:lumOff val="8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02.03.2019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Руководитель Счетной Палаты</a:t>
            </a:r>
            <a:r>
              <a:rPr lang="en-US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    </a:t>
            </a:r>
            <a:endParaRPr lang="ru-RU" sz="1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47" y="1234472"/>
            <a:ext cx="5478354" cy="3107984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12191999" cy="980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dirty="0">
                <a:solidFill>
                  <a:schemeClr val="tx2"/>
                </a:solidFill>
                <a:latin typeface="Bahnschrift Condensed" panose="020B0502040204020203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О </a:t>
            </a:r>
            <a:r>
              <a:rPr lang="ru-RU" sz="3800" dirty="0" smtClean="0">
                <a:solidFill>
                  <a:schemeClr val="tx2"/>
                </a:solidFill>
                <a:latin typeface="Bahnschrift Condensed" panose="020B0502040204020203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ЦИФРОВИЗАЦИИ</a:t>
            </a:r>
            <a:endParaRPr lang="ru-RU" sz="3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6074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51000" t="26000" r="-1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FF0665D6-77E0-40CC-9D5D-D7A4B3112927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1656636" cy="980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spc="100" dirty="0" smtClean="0">
                <a:latin typeface="Bahnschrift Condensed" panose="020B0502040204020203" pitchFamily="34" charset="0"/>
              </a:rPr>
              <a:t>Текущее состояние ИТ </a:t>
            </a:r>
          </a:p>
          <a:p>
            <a:pPr algn="ctr"/>
            <a:r>
              <a:rPr lang="ru-RU" sz="3600" spc="100" dirty="0">
                <a:latin typeface="Bahnschrift Condensed" panose="020B0502040204020203" pitchFamily="34" charset="0"/>
              </a:rPr>
              <a:t>с</a:t>
            </a:r>
            <a:r>
              <a:rPr lang="ru-RU" sz="3600" spc="100" dirty="0" smtClean="0">
                <a:latin typeface="Bahnschrift Condensed" panose="020B0502040204020203" pitchFamily="34" charset="0"/>
              </a:rPr>
              <a:t>истем муниципалитетов и органов местного самоуправления</a:t>
            </a:r>
            <a:endParaRPr lang="ru-RU" sz="3600" spc="100" dirty="0">
              <a:latin typeface="Bahnschrift Condensed" panose="020B0502040204020203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F34764D-B520-4915-A2A6-6CA2C92306A2}"/>
              </a:ext>
            </a:extLst>
          </p:cNvPr>
          <p:cNvGrpSpPr/>
          <p:nvPr/>
        </p:nvGrpSpPr>
        <p:grpSpPr>
          <a:xfrm>
            <a:off x="11656636" y="279483"/>
            <a:ext cx="473546" cy="378663"/>
            <a:chOff x="11656636" y="279483"/>
            <a:chExt cx="473546" cy="37866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37304197-98C5-48B5-A334-622C5206D983}"/>
                </a:ext>
              </a:extLst>
            </p:cNvPr>
            <p:cNvSpPr/>
            <p:nvPr/>
          </p:nvSpPr>
          <p:spPr>
            <a:xfrm>
              <a:off x="11711478" y="279483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Roboto Medium" panose="02000000000000000000" pitchFamily="2" charset="0"/>
                  <a:cs typeface="Roboto Medium" panose="02000000000000000000" pitchFamily="2" charset="0"/>
                </a:rPr>
                <a:t>04</a:t>
              </a:r>
              <a:endParaRPr lang="ru-RU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C19B7475-3F22-48D2-B75E-7CCD2A7E49E6}"/>
                </a:ext>
              </a:extLst>
            </p:cNvPr>
            <p:cNvCxnSpPr/>
            <p:nvPr/>
          </p:nvCxnSpPr>
          <p:spPr>
            <a:xfrm>
              <a:off x="11656636" y="288814"/>
              <a:ext cx="0" cy="369332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23482" y="1577592"/>
            <a:ext cx="109331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рамках информатизации на сегодняшний день создаются различные ИТ системы отвечающие за автоматизацию отдельных процессов. </a:t>
            </a:r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pPr>
              <a:lnSpc>
                <a:spcPct val="200000"/>
              </a:lnSpc>
            </a:pPr>
            <a:r>
              <a:rPr lang="ru-RU" sz="2000" dirty="0" smtClean="0"/>
              <a:t>На данном этапе развития ИТ систем существуют </a:t>
            </a:r>
            <a:r>
              <a:rPr lang="ru-RU" sz="2000" dirty="0" smtClean="0"/>
              <a:t>следующие основные проблемы</a:t>
            </a:r>
            <a:r>
              <a:rPr lang="ru-RU" sz="2000" dirty="0" smtClean="0"/>
              <a:t>: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Слабая интеграция </a:t>
            </a:r>
            <a:r>
              <a:rPr lang="ru-RU" dirty="0"/>
              <a:t>между </a:t>
            </a:r>
            <a:r>
              <a:rPr lang="ru-RU" dirty="0" smtClean="0"/>
              <a:t>системами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Многократный ручной ввод данных в системы, вызывающий расхождение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Существование разных справочников (НСИ) с одинаковыми данными в рамках службы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Отсутствие возможности </a:t>
            </a:r>
            <a:r>
              <a:rPr lang="ru-RU" dirty="0" smtClean="0"/>
              <a:t>оперативного построения отчетности по необходимым параметрам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Неоднородный уровень ИТ безопасности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Избыточность или недостаточность систем по определенным задачам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Риски потери данных</a:t>
            </a:r>
            <a:endParaRPr lang="ru-RU" dirty="0"/>
          </a:p>
          <a:p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A06830E-B551-42F7-8028-823C163DB1B5}"/>
              </a:ext>
            </a:extLst>
          </p:cNvPr>
          <p:cNvCxnSpPr>
            <a:cxnSpLocks/>
          </p:cNvCxnSpPr>
          <p:nvPr/>
        </p:nvCxnSpPr>
        <p:spPr>
          <a:xfrm>
            <a:off x="420954" y="829688"/>
            <a:ext cx="1123568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51000" t="26000" r="-1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F34764D-B520-4915-A2A6-6CA2C92306A2}"/>
              </a:ext>
            </a:extLst>
          </p:cNvPr>
          <p:cNvGrpSpPr/>
          <p:nvPr/>
        </p:nvGrpSpPr>
        <p:grpSpPr>
          <a:xfrm>
            <a:off x="11656636" y="279483"/>
            <a:ext cx="478356" cy="378663"/>
            <a:chOff x="11656636" y="279483"/>
            <a:chExt cx="478356" cy="37866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37304197-98C5-48B5-A334-622C5206D983}"/>
                </a:ext>
              </a:extLst>
            </p:cNvPr>
            <p:cNvSpPr/>
            <p:nvPr/>
          </p:nvSpPr>
          <p:spPr>
            <a:xfrm>
              <a:off x="11706669" y="279483"/>
              <a:ext cx="4283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Roboto Medium" panose="02000000000000000000" pitchFamily="2" charset="0"/>
                  <a:cs typeface="Roboto Medium" panose="02000000000000000000" pitchFamily="2" charset="0"/>
                </a:rPr>
                <a:t>05</a:t>
              </a:r>
              <a:endParaRPr lang="ru-RU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C19B7475-3F22-48D2-B75E-7CCD2A7E49E6}"/>
                </a:ext>
              </a:extLst>
            </p:cNvPr>
            <p:cNvCxnSpPr/>
            <p:nvPr/>
          </p:nvCxnSpPr>
          <p:spPr>
            <a:xfrm>
              <a:off x="11656636" y="288814"/>
              <a:ext cx="0" cy="369332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35" y="1882009"/>
            <a:ext cx="8686800" cy="487871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FF0665D6-77E0-40CC-9D5D-D7A4B3112927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1656636" cy="980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spc="100" dirty="0" smtClean="0">
                <a:latin typeface="Bahnschrift Condensed" panose="020B0502040204020203" pitchFamily="34" charset="0"/>
              </a:rPr>
              <a:t>Государственные инициативы</a:t>
            </a:r>
            <a:endParaRPr lang="ru-RU" sz="3600" spc="100" dirty="0">
              <a:latin typeface="Bahnschrift 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446" y="858163"/>
            <a:ext cx="11562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 соответствии с планами </a:t>
            </a:r>
            <a:r>
              <a:rPr lang="ru-RU" dirty="0" err="1">
                <a:latin typeface="Arial" panose="020B0604020202020204" pitchFamily="34" charset="0"/>
              </a:rPr>
              <a:t>Минкомсвязи</a:t>
            </a:r>
            <a:r>
              <a:rPr lang="ru-RU" dirty="0">
                <a:latin typeface="Arial" panose="020B0604020202020204" pitchFamily="34" charset="0"/>
              </a:rPr>
              <a:t> и НИИ "Восход", в 2020 году в России должен появиться главный государственный ИТ-архитектор, который займется унификацией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методик и инструментов создания государственных цифровых платформ и ИТ-систем. </a:t>
            </a:r>
            <a:endParaRPr lang="ru-RU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0A06830E-B551-42F7-8028-823C163DB1B5}"/>
              </a:ext>
            </a:extLst>
          </p:cNvPr>
          <p:cNvCxnSpPr>
            <a:cxnSpLocks/>
          </p:cNvCxnSpPr>
          <p:nvPr/>
        </p:nvCxnSpPr>
        <p:spPr>
          <a:xfrm>
            <a:off x="420954" y="829688"/>
            <a:ext cx="1123568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9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FF0665D6-77E0-40CC-9D5D-D7A4B311292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980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spc="100" dirty="0" smtClean="0">
                <a:latin typeface="Bahnschrift Condensed" panose="020B0502040204020203" pitchFamily="34" charset="0"/>
              </a:rPr>
              <a:t>Развитие ИТ инфраструктуры</a:t>
            </a:r>
            <a:endParaRPr lang="ru-RU" sz="3600" spc="100" dirty="0">
              <a:latin typeface="Bahnschrift Condensed" panose="020B0502040204020203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F34764D-B520-4915-A2A6-6CA2C92306A2}"/>
              </a:ext>
            </a:extLst>
          </p:cNvPr>
          <p:cNvGrpSpPr/>
          <p:nvPr/>
        </p:nvGrpSpPr>
        <p:grpSpPr>
          <a:xfrm>
            <a:off x="11656636" y="279483"/>
            <a:ext cx="473546" cy="378663"/>
            <a:chOff x="11656636" y="279483"/>
            <a:chExt cx="473546" cy="37866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37304197-98C5-48B5-A334-622C5206D983}"/>
                </a:ext>
              </a:extLst>
            </p:cNvPr>
            <p:cNvSpPr/>
            <p:nvPr/>
          </p:nvSpPr>
          <p:spPr>
            <a:xfrm>
              <a:off x="11711478" y="279483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Roboto Medium" panose="02000000000000000000" pitchFamily="2" charset="0"/>
                  <a:cs typeface="Roboto Medium" panose="02000000000000000000" pitchFamily="2" charset="0"/>
                </a:rPr>
                <a:t>06</a:t>
              </a:r>
              <a:endParaRPr lang="ru-RU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C19B7475-3F22-48D2-B75E-7CCD2A7E49E6}"/>
                </a:ext>
              </a:extLst>
            </p:cNvPr>
            <p:cNvCxnSpPr/>
            <p:nvPr/>
          </p:nvCxnSpPr>
          <p:spPr>
            <a:xfrm>
              <a:off x="11656636" y="288814"/>
              <a:ext cx="0" cy="369332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23482" y="994789"/>
            <a:ext cx="1093315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Концепция создания информационных систем.</a:t>
            </a:r>
          </a:p>
          <a:p>
            <a:endParaRPr lang="ru-RU" sz="2000" b="1" dirty="0" smtClean="0"/>
          </a:p>
          <a:p>
            <a:pPr fontAlgn="base"/>
            <a:r>
              <a:rPr lang="ru-RU" sz="2000" dirty="0" smtClean="0"/>
              <a:t>Тенденции </a:t>
            </a:r>
            <a:r>
              <a:rPr lang="ru-RU" sz="2000" dirty="0"/>
              <a:t>информатизации и </a:t>
            </a:r>
            <a:r>
              <a:rPr lang="ru-RU" sz="2000" dirty="0" err="1"/>
              <a:t>цифровизации</a:t>
            </a:r>
            <a:r>
              <a:rPr lang="ru-RU" sz="2000" dirty="0"/>
              <a:t> </a:t>
            </a:r>
            <a:r>
              <a:rPr lang="ru-RU" sz="2000" dirty="0" smtClean="0"/>
              <a:t>в Министерствах и Ведомствах РФ предусматривают создание Единых информационных систем в рамках ведомств, характеризующейся единой шиной для интеграции всех подсистем, общим контуром обеспечения информационной безопасности и единой системой справочников. 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 smtClean="0"/>
              <a:t>В основе современной ЕИС лежат следующие принципы:</a:t>
            </a:r>
          </a:p>
          <a:p>
            <a:pPr marL="285750" indent="-285750" algn="just">
              <a:buClr>
                <a:srgbClr val="63A513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A35"/>
                </a:solidFill>
              </a:rPr>
              <a:t>обеспечение </a:t>
            </a:r>
            <a:r>
              <a:rPr lang="ru-RU" dirty="0">
                <a:solidFill>
                  <a:srgbClr val="222A35"/>
                </a:solidFill>
              </a:rPr>
              <a:t>полноты, достоверности, актуальности и целостности сведений;</a:t>
            </a:r>
          </a:p>
          <a:p>
            <a:pPr marL="285750" indent="-285750" algn="just">
              <a:buClr>
                <a:srgbClr val="63A513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5"/>
                </a:solidFill>
              </a:rPr>
              <a:t>однократность ввода информации и многократность ее использования;</a:t>
            </a:r>
          </a:p>
          <a:p>
            <a:pPr marL="285750" indent="-285750" algn="just">
              <a:buClr>
                <a:srgbClr val="63A513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5"/>
                </a:solidFill>
              </a:rPr>
              <a:t>централизация сбора </a:t>
            </a:r>
            <a:r>
              <a:rPr lang="ru-RU" dirty="0" smtClean="0">
                <a:solidFill>
                  <a:srgbClr val="222A35"/>
                </a:solidFill>
              </a:rPr>
              <a:t>информации с </a:t>
            </a:r>
            <a:r>
              <a:rPr lang="ru-RU" dirty="0">
                <a:solidFill>
                  <a:srgbClr val="222A35"/>
                </a:solidFill>
              </a:rPr>
              <a:t>использованием информационных систем;</a:t>
            </a:r>
          </a:p>
          <a:p>
            <a:pPr marL="285750" indent="-285750" algn="just">
              <a:buClr>
                <a:srgbClr val="63A513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5"/>
                </a:solidFill>
              </a:rPr>
              <a:t>модульность построения, </a:t>
            </a:r>
            <a:r>
              <a:rPr lang="ru-RU" dirty="0" err="1">
                <a:solidFill>
                  <a:srgbClr val="222A35"/>
                </a:solidFill>
              </a:rPr>
              <a:t>адаптируемость</a:t>
            </a:r>
            <a:r>
              <a:rPr lang="ru-RU" dirty="0">
                <a:solidFill>
                  <a:srgbClr val="222A35"/>
                </a:solidFill>
              </a:rPr>
              <a:t>, модифицируемость информационной системы; </a:t>
            </a:r>
          </a:p>
          <a:p>
            <a:pPr marL="285750" indent="-285750" algn="just">
              <a:buClr>
                <a:srgbClr val="63A513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5"/>
                </a:solidFill>
              </a:rPr>
              <a:t>открытость для интеграции с существующими и создаваемыми информационными </a:t>
            </a:r>
            <a:r>
              <a:rPr lang="ru-RU" dirty="0" smtClean="0">
                <a:solidFill>
                  <a:srgbClr val="222A35"/>
                </a:solidFill>
              </a:rPr>
              <a:t>ресурсами;</a:t>
            </a:r>
            <a:endParaRPr lang="en-US" dirty="0">
              <a:solidFill>
                <a:srgbClr val="222A35"/>
              </a:solidFill>
            </a:endParaRPr>
          </a:p>
          <a:p>
            <a:pPr marL="285750" indent="-285750" algn="just">
              <a:buClr>
                <a:srgbClr val="63A513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5"/>
                </a:solidFill>
              </a:rPr>
              <a:t>обеспечение информационной безопасности и защиты </a:t>
            </a:r>
            <a:r>
              <a:rPr lang="ru-RU" dirty="0" smtClean="0">
                <a:solidFill>
                  <a:srgbClr val="222A35"/>
                </a:solidFill>
              </a:rPr>
              <a:t>информации.</a:t>
            </a:r>
          </a:p>
          <a:p>
            <a:pPr marL="285750" indent="-285750" algn="just">
              <a:buClr>
                <a:srgbClr val="63A513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A35"/>
                </a:solidFill>
              </a:rPr>
              <a:t>возможность оперативного анализа данных для принятия управленческих решений</a:t>
            </a:r>
          </a:p>
          <a:p>
            <a:pPr marL="285750" indent="-285750" algn="just">
              <a:buClr>
                <a:srgbClr val="63A513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222A35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0A06830E-B551-42F7-8028-823C163DB1B5}"/>
              </a:ext>
            </a:extLst>
          </p:cNvPr>
          <p:cNvCxnSpPr>
            <a:cxnSpLocks/>
          </p:cNvCxnSpPr>
          <p:nvPr/>
        </p:nvCxnSpPr>
        <p:spPr>
          <a:xfrm>
            <a:off x="420954" y="829688"/>
            <a:ext cx="1123568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0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FF0665D6-77E0-40CC-9D5D-D7A4B311292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980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spc="100" dirty="0">
                <a:latin typeface="Bahnschrift Condensed" panose="020B0502040204020203" pitchFamily="34" charset="0"/>
              </a:rPr>
              <a:t>Концепция создания информационных систем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F34764D-B520-4915-A2A6-6CA2C92306A2}"/>
              </a:ext>
            </a:extLst>
          </p:cNvPr>
          <p:cNvGrpSpPr/>
          <p:nvPr/>
        </p:nvGrpSpPr>
        <p:grpSpPr>
          <a:xfrm>
            <a:off x="11656636" y="279483"/>
            <a:ext cx="478356" cy="378663"/>
            <a:chOff x="11656636" y="279483"/>
            <a:chExt cx="478356" cy="37866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37304197-98C5-48B5-A334-622C5206D983}"/>
                </a:ext>
              </a:extLst>
            </p:cNvPr>
            <p:cNvSpPr/>
            <p:nvPr/>
          </p:nvSpPr>
          <p:spPr>
            <a:xfrm>
              <a:off x="11706669" y="279483"/>
              <a:ext cx="4283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Roboto Medium" panose="02000000000000000000" pitchFamily="2" charset="0"/>
                  <a:cs typeface="Roboto Medium" panose="02000000000000000000" pitchFamily="2" charset="0"/>
                </a:rPr>
                <a:t>07</a:t>
              </a:r>
              <a:endParaRPr lang="ru-RU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C19B7475-3F22-48D2-B75E-7CCD2A7E49E6}"/>
                </a:ext>
              </a:extLst>
            </p:cNvPr>
            <p:cNvCxnSpPr/>
            <p:nvPr/>
          </p:nvCxnSpPr>
          <p:spPr>
            <a:xfrm>
              <a:off x="11656636" y="288814"/>
              <a:ext cx="0" cy="369332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0A06830E-B551-42F7-8028-823C163DB1B5}"/>
              </a:ext>
            </a:extLst>
          </p:cNvPr>
          <p:cNvCxnSpPr>
            <a:cxnSpLocks/>
          </p:cNvCxnSpPr>
          <p:nvPr/>
        </p:nvCxnSpPr>
        <p:spPr>
          <a:xfrm>
            <a:off x="420954" y="829688"/>
            <a:ext cx="1123568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6774" y="4133862"/>
            <a:ext cx="10933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Спроектированные в данной концепции информационные системы позволяют: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Определять единые правила создания и интеграции для всех подсистем и исполнителей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Выстраивать сквозную автоматизацию бизнес процессов и провести миграцию существующих «лоскутных» ландшафтов информатизации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Проводить модернизацию подсистем без влияния на остальной ландшафт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03" y="1403970"/>
            <a:ext cx="9628824" cy="22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FF0665D6-77E0-40CC-9D5D-D7A4B311292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980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spc="100" dirty="0" smtClean="0">
                <a:latin typeface="Bahnschrift Condensed" panose="020B0502040204020203" pitchFamily="34" charset="0"/>
              </a:rPr>
              <a:t>Результат реализации концепции</a:t>
            </a:r>
            <a:endParaRPr lang="ru-RU" sz="3600" spc="100" dirty="0">
              <a:latin typeface="Bahnschrift Condensed" panose="020B0502040204020203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F34764D-B520-4915-A2A6-6CA2C92306A2}"/>
              </a:ext>
            </a:extLst>
          </p:cNvPr>
          <p:cNvGrpSpPr/>
          <p:nvPr/>
        </p:nvGrpSpPr>
        <p:grpSpPr>
          <a:xfrm>
            <a:off x="11656636" y="279483"/>
            <a:ext cx="478356" cy="378663"/>
            <a:chOff x="11656636" y="279483"/>
            <a:chExt cx="478356" cy="37866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37304197-98C5-48B5-A334-622C5206D983}"/>
                </a:ext>
              </a:extLst>
            </p:cNvPr>
            <p:cNvSpPr/>
            <p:nvPr/>
          </p:nvSpPr>
          <p:spPr>
            <a:xfrm>
              <a:off x="11706669" y="279483"/>
              <a:ext cx="4283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Roboto Medium" panose="02000000000000000000" pitchFamily="2" charset="0"/>
                  <a:cs typeface="Roboto Medium" panose="02000000000000000000" pitchFamily="2" charset="0"/>
                </a:rPr>
                <a:t>07</a:t>
              </a:r>
              <a:endParaRPr lang="ru-RU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C19B7475-3F22-48D2-B75E-7CCD2A7E49E6}"/>
                </a:ext>
              </a:extLst>
            </p:cNvPr>
            <p:cNvCxnSpPr/>
            <p:nvPr/>
          </p:nvCxnSpPr>
          <p:spPr>
            <a:xfrm>
              <a:off x="11656636" y="288814"/>
              <a:ext cx="0" cy="369332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23482" y="994789"/>
            <a:ext cx="109331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/>
              <a:t>.</a:t>
            </a:r>
            <a:endParaRPr lang="ru-RU" sz="2000" b="1" dirty="0" smtClean="0"/>
          </a:p>
          <a:p>
            <a:pPr marL="285750" indent="-285750" algn="just">
              <a:buClr>
                <a:srgbClr val="63A513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222A35"/>
              </a:solidFill>
            </a:endParaRPr>
          </a:p>
          <a:p>
            <a:pPr marL="285750" indent="-285750" algn="just">
              <a:buClr>
                <a:srgbClr val="63A513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222A35"/>
              </a:solidFill>
            </a:endParaRPr>
          </a:p>
          <a:p>
            <a:pPr fontAlgn="base"/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0A06830E-B551-42F7-8028-823C163DB1B5}"/>
              </a:ext>
            </a:extLst>
          </p:cNvPr>
          <p:cNvCxnSpPr>
            <a:cxnSpLocks/>
          </p:cNvCxnSpPr>
          <p:nvPr/>
        </p:nvCxnSpPr>
        <p:spPr>
          <a:xfrm>
            <a:off x="420954" y="753488"/>
            <a:ext cx="1123568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102218"/>
              </p:ext>
            </p:extLst>
          </p:nvPr>
        </p:nvGraphicFramePr>
        <p:xfrm>
          <a:off x="942975" y="1288294"/>
          <a:ext cx="10391774" cy="4704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95887"/>
                <a:gridCol w="51958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Решение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Слабая интеграция между системами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Единая шина передачи данных</a:t>
                      </a:r>
                    </a:p>
                    <a:p>
                      <a:r>
                        <a:rPr lang="ru-RU" sz="1600" dirty="0" smtClean="0"/>
                        <a:t>Блок интеграции с внешними системами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Многократный ручной ввод данных в системы, вызывающий расхождение данных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Интеграция подсистем </a:t>
                      </a:r>
                    </a:p>
                    <a:p>
                      <a:r>
                        <a:rPr lang="ru-RU" sz="1600" dirty="0" smtClean="0"/>
                        <a:t>Система</a:t>
                      </a:r>
                      <a:r>
                        <a:rPr lang="ru-RU" sz="1600" baseline="0" dirty="0" smtClean="0"/>
                        <a:t> Справочников (с ответственными за ведение и обновление)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Существование разных справочников (НСИ) с одинаковыми данными в рамках службы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Система</a:t>
                      </a:r>
                      <a:r>
                        <a:rPr lang="ru-RU" sz="1600" baseline="0" dirty="0" smtClean="0"/>
                        <a:t> Справочников (с ответственными за ведение и обновление) 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Отсутствие возможности оперативного построения отчетности по необходимым параметрам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Подсистема статистики и мониторинга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Неоднородный уровень ИТ безопасности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Подсистема информационной безопасности </a:t>
                      </a:r>
                    </a:p>
                    <a:p>
                      <a:r>
                        <a:rPr lang="ru-RU" sz="1600" dirty="0" smtClean="0"/>
                        <a:t>обучение сотрудников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Риски потери данных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Подсистема резервного копирования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Избыточность или недостаточность систем по определенным задачам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Возможность</a:t>
                      </a:r>
                      <a:r>
                        <a:rPr lang="ru-RU" sz="1600" baseline="0" dirty="0" smtClean="0"/>
                        <a:t> создания, интеграции и модернизации любых </a:t>
                      </a:r>
                      <a:r>
                        <a:rPr lang="ru-RU" sz="1600" baseline="0" smtClean="0"/>
                        <a:t>необходимых подсистем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43850</TotalTime>
  <Words>490</Words>
  <Application>Microsoft Office PowerPoint</Application>
  <PresentationFormat>Широкоэкранный</PresentationFormat>
  <Paragraphs>76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Bahnschrift Condensed</vt:lpstr>
      <vt:lpstr>Calibri</vt:lpstr>
      <vt:lpstr>Georgia</vt:lpstr>
      <vt:lpstr>Roboto Light</vt:lpstr>
      <vt:lpstr>Roboto Medium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Степанов Кирилл Андреевич</cp:lastModifiedBy>
  <cp:revision>1680</cp:revision>
  <cp:lastPrinted>2019-11-20T07:47:56Z</cp:lastPrinted>
  <dcterms:created xsi:type="dcterms:W3CDTF">2019-04-12T09:15:47Z</dcterms:created>
  <dcterms:modified xsi:type="dcterms:W3CDTF">2020-10-14T19:51:43Z</dcterms:modified>
</cp:coreProperties>
</file>