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gif" ContentType="image/gif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Default Extension="wmf" ContentType="image/x-wmf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368" r:id="rId2"/>
    <p:sldId id="396" r:id="rId3"/>
    <p:sldId id="381" r:id="rId4"/>
    <p:sldId id="386" r:id="rId5"/>
    <p:sldId id="379" r:id="rId6"/>
    <p:sldId id="377" r:id="rId7"/>
    <p:sldId id="382" r:id="rId8"/>
    <p:sldId id="383" r:id="rId9"/>
    <p:sldId id="384" r:id="rId10"/>
    <p:sldId id="385" r:id="rId11"/>
    <p:sldId id="387" r:id="rId12"/>
    <p:sldId id="388" r:id="rId13"/>
    <p:sldId id="389" r:id="rId14"/>
    <p:sldId id="390" r:id="rId15"/>
    <p:sldId id="395" r:id="rId16"/>
    <p:sldId id="392" r:id="rId17"/>
    <p:sldId id="393" r:id="rId18"/>
    <p:sldId id="394" r:id="rId19"/>
    <p:sldId id="399" r:id="rId20"/>
    <p:sldId id="400" r:id="rId21"/>
    <p:sldId id="401" r:id="rId22"/>
    <p:sldId id="403" r:id="rId23"/>
    <p:sldId id="402" r:id="rId24"/>
    <p:sldId id="407" r:id="rId25"/>
    <p:sldId id="404" r:id="rId26"/>
    <p:sldId id="406" r:id="rId27"/>
    <p:sldId id="413" r:id="rId28"/>
    <p:sldId id="414" r:id="rId29"/>
    <p:sldId id="415" r:id="rId30"/>
    <p:sldId id="405" r:id="rId31"/>
    <p:sldId id="416" r:id="rId32"/>
    <p:sldId id="408" r:id="rId33"/>
    <p:sldId id="409" r:id="rId34"/>
    <p:sldId id="428" r:id="rId35"/>
    <p:sldId id="410" r:id="rId36"/>
    <p:sldId id="411" r:id="rId37"/>
    <p:sldId id="412" r:id="rId38"/>
    <p:sldId id="417" r:id="rId39"/>
    <p:sldId id="418" r:id="rId40"/>
    <p:sldId id="419" r:id="rId41"/>
    <p:sldId id="420" r:id="rId42"/>
    <p:sldId id="422" r:id="rId43"/>
    <p:sldId id="423" r:id="rId44"/>
    <p:sldId id="426" r:id="rId45"/>
    <p:sldId id="424" r:id="rId46"/>
    <p:sldId id="425" r:id="rId47"/>
    <p:sldId id="427" r:id="rId48"/>
    <p:sldId id="429" r:id="rId49"/>
    <p:sldId id="431" r:id="rId50"/>
    <p:sldId id="430" r:id="rId51"/>
    <p:sldId id="398" r:id="rId52"/>
    <p:sldId id="397" r:id="rId53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006600"/>
    <a:srgbClr val="6C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9511" autoAdjust="0"/>
    <p:restoredTop sz="94660"/>
  </p:normalViewPr>
  <p:slideViewPr>
    <p:cSldViewPr>
      <p:cViewPr varScale="1">
        <p:scale>
          <a:sx n="69" d="100"/>
          <a:sy n="69" d="100"/>
        </p:scale>
        <p:origin x="-15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F71350-FF8C-4B83-ACDB-263C75994498}" type="doc">
      <dgm:prSet loTypeId="urn:microsoft.com/office/officeart/2005/8/layout/venn1" loCatId="relationship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ru-RU"/>
        </a:p>
      </dgm:t>
    </dgm:pt>
    <dgm:pt modelId="{8B628FC9-2B3D-4CCA-A7CA-752033A2EED2}">
      <dgm:prSet/>
      <dgm:spPr/>
      <dgm:t>
        <a:bodyPr/>
        <a:lstStyle/>
        <a:p>
          <a:pPr rtl="0"/>
          <a:r>
            <a:rPr lang="ru-RU" dirty="0" smtClean="0"/>
            <a:t>Взаимность</a:t>
          </a:r>
          <a:endParaRPr lang="ru-RU" dirty="0"/>
        </a:p>
      </dgm:t>
    </dgm:pt>
    <dgm:pt modelId="{DAF583D2-E7AE-4575-B31E-1204C773FA4A}" type="parTrans" cxnId="{86C910E6-9A85-4399-86AA-D082ED19CDB5}">
      <dgm:prSet/>
      <dgm:spPr/>
      <dgm:t>
        <a:bodyPr/>
        <a:lstStyle/>
        <a:p>
          <a:endParaRPr lang="ru-RU"/>
        </a:p>
      </dgm:t>
    </dgm:pt>
    <dgm:pt modelId="{6F3CF708-FA98-4004-83A5-07CC844830A5}" type="sibTrans" cxnId="{86C910E6-9A85-4399-86AA-D082ED19CDB5}">
      <dgm:prSet/>
      <dgm:spPr/>
      <dgm:t>
        <a:bodyPr/>
        <a:lstStyle/>
        <a:p>
          <a:endParaRPr lang="ru-RU"/>
        </a:p>
      </dgm:t>
    </dgm:pt>
    <dgm:pt modelId="{8E8F19FC-B7BC-4B27-BC1E-5515350CA56E}">
      <dgm:prSet/>
      <dgm:spPr/>
      <dgm:t>
        <a:bodyPr/>
        <a:lstStyle/>
        <a:p>
          <a:pPr rtl="0"/>
          <a:r>
            <a:rPr lang="ru-RU" dirty="0" smtClean="0"/>
            <a:t>доверие </a:t>
          </a:r>
          <a:endParaRPr lang="ru-RU" dirty="0"/>
        </a:p>
      </dgm:t>
    </dgm:pt>
    <dgm:pt modelId="{F19CC790-A8C7-4299-869A-4908AD85A43D}" type="parTrans" cxnId="{4B86D8E4-1145-4A58-9996-225A03AD057E}">
      <dgm:prSet/>
      <dgm:spPr/>
      <dgm:t>
        <a:bodyPr/>
        <a:lstStyle/>
        <a:p>
          <a:endParaRPr lang="ru-RU"/>
        </a:p>
      </dgm:t>
    </dgm:pt>
    <dgm:pt modelId="{1338DB73-2D0F-4AE7-B914-4EE2ECD150BD}" type="sibTrans" cxnId="{4B86D8E4-1145-4A58-9996-225A03AD057E}">
      <dgm:prSet/>
      <dgm:spPr/>
      <dgm:t>
        <a:bodyPr/>
        <a:lstStyle/>
        <a:p>
          <a:endParaRPr lang="ru-RU"/>
        </a:p>
      </dgm:t>
    </dgm:pt>
    <dgm:pt modelId="{32091030-9634-4592-96CD-708EA077F1E6}">
      <dgm:prSet/>
      <dgm:spPr/>
      <dgm:t>
        <a:bodyPr/>
        <a:lstStyle/>
        <a:p>
          <a:pPr rtl="0"/>
          <a:r>
            <a:rPr lang="ru-RU" dirty="0" smtClean="0"/>
            <a:t>социальные сети</a:t>
          </a:r>
          <a:endParaRPr lang="ru-RU" dirty="0"/>
        </a:p>
      </dgm:t>
    </dgm:pt>
    <dgm:pt modelId="{894A018B-B76E-44BC-A43E-80D5D46AB2CB}" type="parTrans" cxnId="{04FB4EEA-46DB-40A2-9C16-F32F347CF9F0}">
      <dgm:prSet/>
      <dgm:spPr/>
      <dgm:t>
        <a:bodyPr/>
        <a:lstStyle/>
        <a:p>
          <a:endParaRPr lang="ru-RU"/>
        </a:p>
      </dgm:t>
    </dgm:pt>
    <dgm:pt modelId="{45B16255-A38A-48FC-8402-38FCF38C32F6}" type="sibTrans" cxnId="{04FB4EEA-46DB-40A2-9C16-F32F347CF9F0}">
      <dgm:prSet/>
      <dgm:spPr/>
      <dgm:t>
        <a:bodyPr/>
        <a:lstStyle/>
        <a:p>
          <a:endParaRPr lang="ru-RU"/>
        </a:p>
      </dgm:t>
    </dgm:pt>
    <dgm:pt modelId="{987FF4AD-031D-4DE0-9DEA-48BAA5038F80}" type="pres">
      <dgm:prSet presAssocID="{77F71350-FF8C-4B83-ACDB-263C75994498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8E0C5A3-2E10-4C9D-AA79-3903B68DD8BD}" type="pres">
      <dgm:prSet presAssocID="{8B628FC9-2B3D-4CCA-A7CA-752033A2EED2}" presName="circ1" presStyleLbl="vennNode1" presStyleIdx="0" presStyleCnt="3"/>
      <dgm:spPr/>
      <dgm:t>
        <a:bodyPr/>
        <a:lstStyle/>
        <a:p>
          <a:endParaRPr lang="ru-RU"/>
        </a:p>
      </dgm:t>
    </dgm:pt>
    <dgm:pt modelId="{2A330F53-7D1C-4B24-9C46-573127ED32C6}" type="pres">
      <dgm:prSet presAssocID="{8B628FC9-2B3D-4CCA-A7CA-752033A2EED2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BDD4BA-4830-4314-AD5B-F65ED0B75A33}" type="pres">
      <dgm:prSet presAssocID="{8E8F19FC-B7BC-4B27-BC1E-5515350CA56E}" presName="circ2" presStyleLbl="vennNode1" presStyleIdx="1" presStyleCnt="3"/>
      <dgm:spPr/>
      <dgm:t>
        <a:bodyPr/>
        <a:lstStyle/>
        <a:p>
          <a:endParaRPr lang="ru-RU"/>
        </a:p>
      </dgm:t>
    </dgm:pt>
    <dgm:pt modelId="{82362DF8-7A9E-4E98-AA8D-D07F15CD374A}" type="pres">
      <dgm:prSet presAssocID="{8E8F19FC-B7BC-4B27-BC1E-5515350CA56E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66F3FF-3A28-4007-8C13-11DD22846D83}" type="pres">
      <dgm:prSet presAssocID="{32091030-9634-4592-96CD-708EA077F1E6}" presName="circ3" presStyleLbl="vennNode1" presStyleIdx="2" presStyleCnt="3"/>
      <dgm:spPr/>
      <dgm:t>
        <a:bodyPr/>
        <a:lstStyle/>
        <a:p>
          <a:endParaRPr lang="ru-RU"/>
        </a:p>
      </dgm:t>
    </dgm:pt>
    <dgm:pt modelId="{DC4F02E3-5DE6-4628-A4F9-DBDB6C55E49F}" type="pres">
      <dgm:prSet presAssocID="{32091030-9634-4592-96CD-708EA077F1E6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F4ACDF6-0AE2-4BC5-AB53-A1C6536B1D1E}" type="presOf" srcId="{8B628FC9-2B3D-4CCA-A7CA-752033A2EED2}" destId="{2A330F53-7D1C-4B24-9C46-573127ED32C6}" srcOrd="1" destOrd="0" presId="urn:microsoft.com/office/officeart/2005/8/layout/venn1"/>
    <dgm:cxn modelId="{86C910E6-9A85-4399-86AA-D082ED19CDB5}" srcId="{77F71350-FF8C-4B83-ACDB-263C75994498}" destId="{8B628FC9-2B3D-4CCA-A7CA-752033A2EED2}" srcOrd="0" destOrd="0" parTransId="{DAF583D2-E7AE-4575-B31E-1204C773FA4A}" sibTransId="{6F3CF708-FA98-4004-83A5-07CC844830A5}"/>
    <dgm:cxn modelId="{C9A7C44A-3809-4FE0-85F4-2FFFB358E9F7}" type="presOf" srcId="{32091030-9634-4592-96CD-708EA077F1E6}" destId="{6966F3FF-3A28-4007-8C13-11DD22846D83}" srcOrd="0" destOrd="0" presId="urn:microsoft.com/office/officeart/2005/8/layout/venn1"/>
    <dgm:cxn modelId="{822B4CE1-03FB-4C9C-8252-680832E47288}" type="presOf" srcId="{32091030-9634-4592-96CD-708EA077F1E6}" destId="{DC4F02E3-5DE6-4628-A4F9-DBDB6C55E49F}" srcOrd="1" destOrd="0" presId="urn:microsoft.com/office/officeart/2005/8/layout/venn1"/>
    <dgm:cxn modelId="{04FB4EEA-46DB-40A2-9C16-F32F347CF9F0}" srcId="{77F71350-FF8C-4B83-ACDB-263C75994498}" destId="{32091030-9634-4592-96CD-708EA077F1E6}" srcOrd="2" destOrd="0" parTransId="{894A018B-B76E-44BC-A43E-80D5D46AB2CB}" sibTransId="{45B16255-A38A-48FC-8402-38FCF38C32F6}"/>
    <dgm:cxn modelId="{8A535F53-EE2B-4488-99D5-D3A5BE4BC74D}" type="presOf" srcId="{8E8F19FC-B7BC-4B27-BC1E-5515350CA56E}" destId="{C8BDD4BA-4830-4314-AD5B-F65ED0B75A33}" srcOrd="0" destOrd="0" presId="urn:microsoft.com/office/officeart/2005/8/layout/venn1"/>
    <dgm:cxn modelId="{4B86D8E4-1145-4A58-9996-225A03AD057E}" srcId="{77F71350-FF8C-4B83-ACDB-263C75994498}" destId="{8E8F19FC-B7BC-4B27-BC1E-5515350CA56E}" srcOrd="1" destOrd="0" parTransId="{F19CC790-A8C7-4299-869A-4908AD85A43D}" sibTransId="{1338DB73-2D0F-4AE7-B914-4EE2ECD150BD}"/>
    <dgm:cxn modelId="{FD7AEA1F-5E3F-4EC2-92A5-D2CC1E70D30B}" type="presOf" srcId="{77F71350-FF8C-4B83-ACDB-263C75994498}" destId="{987FF4AD-031D-4DE0-9DEA-48BAA5038F80}" srcOrd="0" destOrd="0" presId="urn:microsoft.com/office/officeart/2005/8/layout/venn1"/>
    <dgm:cxn modelId="{2A1AFE8A-0359-4C9A-A402-DB00EA6B5C9B}" type="presOf" srcId="{8B628FC9-2B3D-4CCA-A7CA-752033A2EED2}" destId="{08E0C5A3-2E10-4C9D-AA79-3903B68DD8BD}" srcOrd="0" destOrd="0" presId="urn:microsoft.com/office/officeart/2005/8/layout/venn1"/>
    <dgm:cxn modelId="{2A5BCEB5-F34D-4BC3-B4D6-0AB87074BE06}" type="presOf" srcId="{8E8F19FC-B7BC-4B27-BC1E-5515350CA56E}" destId="{82362DF8-7A9E-4E98-AA8D-D07F15CD374A}" srcOrd="1" destOrd="0" presId="urn:microsoft.com/office/officeart/2005/8/layout/venn1"/>
    <dgm:cxn modelId="{30C171BD-03E0-4ADB-814B-ADFA70F0BDC3}" type="presParOf" srcId="{987FF4AD-031D-4DE0-9DEA-48BAA5038F80}" destId="{08E0C5A3-2E10-4C9D-AA79-3903B68DD8BD}" srcOrd="0" destOrd="0" presId="urn:microsoft.com/office/officeart/2005/8/layout/venn1"/>
    <dgm:cxn modelId="{AE6B53AE-7517-497F-B47F-97B493E9057C}" type="presParOf" srcId="{987FF4AD-031D-4DE0-9DEA-48BAA5038F80}" destId="{2A330F53-7D1C-4B24-9C46-573127ED32C6}" srcOrd="1" destOrd="0" presId="urn:microsoft.com/office/officeart/2005/8/layout/venn1"/>
    <dgm:cxn modelId="{231C866E-2ED6-4777-A3B7-2A1ABC42BCEC}" type="presParOf" srcId="{987FF4AD-031D-4DE0-9DEA-48BAA5038F80}" destId="{C8BDD4BA-4830-4314-AD5B-F65ED0B75A33}" srcOrd="2" destOrd="0" presId="urn:microsoft.com/office/officeart/2005/8/layout/venn1"/>
    <dgm:cxn modelId="{631E5689-CE33-48D7-AA14-CD4FC7743FB3}" type="presParOf" srcId="{987FF4AD-031D-4DE0-9DEA-48BAA5038F80}" destId="{82362DF8-7A9E-4E98-AA8D-D07F15CD374A}" srcOrd="3" destOrd="0" presId="urn:microsoft.com/office/officeart/2005/8/layout/venn1"/>
    <dgm:cxn modelId="{AE6CEF5D-552F-458A-8E28-C7317BD9CFC4}" type="presParOf" srcId="{987FF4AD-031D-4DE0-9DEA-48BAA5038F80}" destId="{6966F3FF-3A28-4007-8C13-11DD22846D83}" srcOrd="4" destOrd="0" presId="urn:microsoft.com/office/officeart/2005/8/layout/venn1"/>
    <dgm:cxn modelId="{1CF1BE70-C963-4ED3-9A92-1FA6A8027884}" type="presParOf" srcId="{987FF4AD-031D-4DE0-9DEA-48BAA5038F80}" destId="{DC4F02E3-5DE6-4628-A4F9-DBDB6C55E49F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8D4929-033E-4A29-924C-2F28685B973C}" type="doc">
      <dgm:prSet loTypeId="urn:microsoft.com/office/officeart/2005/8/layout/venn1" loCatId="relationship" qsTypeId="urn:microsoft.com/office/officeart/2005/8/quickstyle/simple1" qsCatId="simple" csTypeId="urn:microsoft.com/office/officeart/2005/8/colors/colorful3" csCatId="colorful"/>
      <dgm:spPr/>
      <dgm:t>
        <a:bodyPr/>
        <a:lstStyle/>
        <a:p>
          <a:endParaRPr lang="ru-RU"/>
        </a:p>
      </dgm:t>
    </dgm:pt>
    <dgm:pt modelId="{BDA45C5B-65FA-46B8-8EC0-F1E135A765FD}">
      <dgm:prSet/>
      <dgm:spPr/>
      <dgm:t>
        <a:bodyPr/>
        <a:lstStyle/>
        <a:p>
          <a:pPr rtl="0"/>
          <a:r>
            <a:rPr lang="ru-RU" dirty="0" smtClean="0"/>
            <a:t>экономический капитал</a:t>
          </a:r>
          <a:endParaRPr lang="ru-RU" dirty="0"/>
        </a:p>
      </dgm:t>
    </dgm:pt>
    <dgm:pt modelId="{DE12897D-63C8-460D-BC9B-FBC862C4591F}" type="parTrans" cxnId="{9E50330E-3FB9-4D64-BF6F-6287DF6A1956}">
      <dgm:prSet/>
      <dgm:spPr/>
      <dgm:t>
        <a:bodyPr/>
        <a:lstStyle/>
        <a:p>
          <a:endParaRPr lang="ru-RU"/>
        </a:p>
      </dgm:t>
    </dgm:pt>
    <dgm:pt modelId="{87D7272D-7DC1-478E-BDF1-738B84ED7771}" type="sibTrans" cxnId="{9E50330E-3FB9-4D64-BF6F-6287DF6A1956}">
      <dgm:prSet/>
      <dgm:spPr/>
      <dgm:t>
        <a:bodyPr/>
        <a:lstStyle/>
        <a:p>
          <a:endParaRPr lang="ru-RU"/>
        </a:p>
      </dgm:t>
    </dgm:pt>
    <dgm:pt modelId="{5F2CA8E1-B98F-4941-825E-13FF2E7A0CA8}">
      <dgm:prSet/>
      <dgm:spPr/>
      <dgm:t>
        <a:bodyPr/>
        <a:lstStyle/>
        <a:p>
          <a:pPr rtl="0"/>
          <a:r>
            <a:rPr lang="ru-RU" dirty="0" smtClean="0"/>
            <a:t>культурный капитал</a:t>
          </a:r>
          <a:endParaRPr lang="ru-RU" dirty="0"/>
        </a:p>
      </dgm:t>
    </dgm:pt>
    <dgm:pt modelId="{7D383098-C987-4DB5-801C-5DE9371670B6}" type="parTrans" cxnId="{3296C40A-D23E-4588-8AA6-14C0612AB4AA}">
      <dgm:prSet/>
      <dgm:spPr/>
      <dgm:t>
        <a:bodyPr/>
        <a:lstStyle/>
        <a:p>
          <a:endParaRPr lang="ru-RU"/>
        </a:p>
      </dgm:t>
    </dgm:pt>
    <dgm:pt modelId="{A577C723-D05E-4ABE-925C-136583A27BED}" type="sibTrans" cxnId="{3296C40A-D23E-4588-8AA6-14C0612AB4AA}">
      <dgm:prSet/>
      <dgm:spPr/>
      <dgm:t>
        <a:bodyPr/>
        <a:lstStyle/>
        <a:p>
          <a:endParaRPr lang="ru-RU"/>
        </a:p>
      </dgm:t>
    </dgm:pt>
    <dgm:pt modelId="{3AE2295B-E57E-4F3A-82C6-4FCE48680C09}">
      <dgm:prSet/>
      <dgm:spPr/>
      <dgm:t>
        <a:bodyPr/>
        <a:lstStyle/>
        <a:p>
          <a:pPr rtl="0"/>
          <a:r>
            <a:rPr lang="ru-RU" dirty="0" smtClean="0"/>
            <a:t>социальный капитал</a:t>
          </a:r>
          <a:endParaRPr lang="ru-RU" dirty="0"/>
        </a:p>
      </dgm:t>
    </dgm:pt>
    <dgm:pt modelId="{F241D54B-1801-4674-82C7-C050F82B983E}" type="parTrans" cxnId="{5AD6C1B3-0AEE-4A10-A878-85640816E97C}">
      <dgm:prSet/>
      <dgm:spPr/>
      <dgm:t>
        <a:bodyPr/>
        <a:lstStyle/>
        <a:p>
          <a:endParaRPr lang="ru-RU"/>
        </a:p>
      </dgm:t>
    </dgm:pt>
    <dgm:pt modelId="{D84BAA37-3BD6-461F-8CEC-23FCCD99E2BD}" type="sibTrans" cxnId="{5AD6C1B3-0AEE-4A10-A878-85640816E97C}">
      <dgm:prSet/>
      <dgm:spPr/>
      <dgm:t>
        <a:bodyPr/>
        <a:lstStyle/>
        <a:p>
          <a:endParaRPr lang="ru-RU"/>
        </a:p>
      </dgm:t>
    </dgm:pt>
    <dgm:pt modelId="{929EAA99-B8FD-4F6D-A2BA-962CB6186341}" type="pres">
      <dgm:prSet presAssocID="{1C8D4929-033E-4A29-924C-2F28685B973C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0F89D99-7708-410E-830D-DD7D619BB2DD}" type="pres">
      <dgm:prSet presAssocID="{BDA45C5B-65FA-46B8-8EC0-F1E135A765FD}" presName="circ1" presStyleLbl="vennNode1" presStyleIdx="0" presStyleCnt="3" custLinFactNeighborX="-8035" custLinFactNeighborY="4026"/>
      <dgm:spPr/>
      <dgm:t>
        <a:bodyPr/>
        <a:lstStyle/>
        <a:p>
          <a:endParaRPr lang="ru-RU"/>
        </a:p>
      </dgm:t>
    </dgm:pt>
    <dgm:pt modelId="{8B6D4BC7-D544-4E28-9AF1-B2E1E3CD3EB1}" type="pres">
      <dgm:prSet presAssocID="{BDA45C5B-65FA-46B8-8EC0-F1E135A765F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B40D74-9C76-43FD-8DF9-41242E5E57EC}" type="pres">
      <dgm:prSet presAssocID="{5F2CA8E1-B98F-4941-825E-13FF2E7A0CA8}" presName="circ2" presStyleLbl="vennNode1" presStyleIdx="1" presStyleCnt="3" custLinFactNeighborX="-92990" custLinFactNeighborY="-439"/>
      <dgm:spPr/>
      <dgm:t>
        <a:bodyPr/>
        <a:lstStyle/>
        <a:p>
          <a:endParaRPr lang="ru-RU"/>
        </a:p>
      </dgm:t>
    </dgm:pt>
    <dgm:pt modelId="{2E783632-1A04-4187-9C5F-63D8EAF85FD5}" type="pres">
      <dgm:prSet presAssocID="{5F2CA8E1-B98F-4941-825E-13FF2E7A0CA8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7AC979-284D-41A5-B371-F89D5DF7CF82}" type="pres">
      <dgm:prSet presAssocID="{3AE2295B-E57E-4F3A-82C6-4FCE48680C09}" presName="circ3" presStyleLbl="vennNode1" presStyleIdx="2" presStyleCnt="3" custLinFactNeighborX="73865" custLinFactNeighborY="2615"/>
      <dgm:spPr/>
      <dgm:t>
        <a:bodyPr/>
        <a:lstStyle/>
        <a:p>
          <a:endParaRPr lang="ru-RU"/>
        </a:p>
      </dgm:t>
    </dgm:pt>
    <dgm:pt modelId="{1F2FA408-5BEB-479D-A08F-1ACB9C3E6A70}" type="pres">
      <dgm:prSet presAssocID="{3AE2295B-E57E-4F3A-82C6-4FCE48680C0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FB6F3EB-04EE-41A1-8FDA-F3CAB07F46F8}" type="presOf" srcId="{5F2CA8E1-B98F-4941-825E-13FF2E7A0CA8}" destId="{63B40D74-9C76-43FD-8DF9-41242E5E57EC}" srcOrd="0" destOrd="0" presId="urn:microsoft.com/office/officeart/2005/8/layout/venn1"/>
    <dgm:cxn modelId="{9E50330E-3FB9-4D64-BF6F-6287DF6A1956}" srcId="{1C8D4929-033E-4A29-924C-2F28685B973C}" destId="{BDA45C5B-65FA-46B8-8EC0-F1E135A765FD}" srcOrd="0" destOrd="0" parTransId="{DE12897D-63C8-460D-BC9B-FBC862C4591F}" sibTransId="{87D7272D-7DC1-478E-BDF1-738B84ED7771}"/>
    <dgm:cxn modelId="{5AD6C1B3-0AEE-4A10-A878-85640816E97C}" srcId="{1C8D4929-033E-4A29-924C-2F28685B973C}" destId="{3AE2295B-E57E-4F3A-82C6-4FCE48680C09}" srcOrd="2" destOrd="0" parTransId="{F241D54B-1801-4674-82C7-C050F82B983E}" sibTransId="{D84BAA37-3BD6-461F-8CEC-23FCCD99E2BD}"/>
    <dgm:cxn modelId="{3296C40A-D23E-4588-8AA6-14C0612AB4AA}" srcId="{1C8D4929-033E-4A29-924C-2F28685B973C}" destId="{5F2CA8E1-B98F-4941-825E-13FF2E7A0CA8}" srcOrd="1" destOrd="0" parTransId="{7D383098-C987-4DB5-801C-5DE9371670B6}" sibTransId="{A577C723-D05E-4ABE-925C-136583A27BED}"/>
    <dgm:cxn modelId="{2D83F6A7-78F8-45EF-8CF1-CA3B03289F57}" type="presOf" srcId="{3AE2295B-E57E-4F3A-82C6-4FCE48680C09}" destId="{1F2FA408-5BEB-479D-A08F-1ACB9C3E6A70}" srcOrd="1" destOrd="0" presId="urn:microsoft.com/office/officeart/2005/8/layout/venn1"/>
    <dgm:cxn modelId="{4DCDEB1B-4F44-41DB-BF59-854AD12AA418}" type="presOf" srcId="{5F2CA8E1-B98F-4941-825E-13FF2E7A0CA8}" destId="{2E783632-1A04-4187-9C5F-63D8EAF85FD5}" srcOrd="1" destOrd="0" presId="urn:microsoft.com/office/officeart/2005/8/layout/venn1"/>
    <dgm:cxn modelId="{0401EA62-FEA0-4CDD-BA43-8E7FCB7BE750}" type="presOf" srcId="{3AE2295B-E57E-4F3A-82C6-4FCE48680C09}" destId="{EE7AC979-284D-41A5-B371-F89D5DF7CF82}" srcOrd="0" destOrd="0" presId="urn:microsoft.com/office/officeart/2005/8/layout/venn1"/>
    <dgm:cxn modelId="{91F38DEB-D579-47BA-9FF6-E50C3D3EED95}" type="presOf" srcId="{BDA45C5B-65FA-46B8-8EC0-F1E135A765FD}" destId="{8B6D4BC7-D544-4E28-9AF1-B2E1E3CD3EB1}" srcOrd="1" destOrd="0" presId="urn:microsoft.com/office/officeart/2005/8/layout/venn1"/>
    <dgm:cxn modelId="{FE653660-0B6F-4F6A-8CCB-DF8EA1E27AFA}" type="presOf" srcId="{1C8D4929-033E-4A29-924C-2F28685B973C}" destId="{929EAA99-B8FD-4F6D-A2BA-962CB6186341}" srcOrd="0" destOrd="0" presId="urn:microsoft.com/office/officeart/2005/8/layout/venn1"/>
    <dgm:cxn modelId="{6138285A-3828-48DE-AF25-C84612B9013F}" type="presOf" srcId="{BDA45C5B-65FA-46B8-8EC0-F1E135A765FD}" destId="{E0F89D99-7708-410E-830D-DD7D619BB2DD}" srcOrd="0" destOrd="0" presId="urn:microsoft.com/office/officeart/2005/8/layout/venn1"/>
    <dgm:cxn modelId="{02FF1D1C-869E-4146-AAF5-BBABEFF99D96}" type="presParOf" srcId="{929EAA99-B8FD-4F6D-A2BA-962CB6186341}" destId="{E0F89D99-7708-410E-830D-DD7D619BB2DD}" srcOrd="0" destOrd="0" presId="urn:microsoft.com/office/officeart/2005/8/layout/venn1"/>
    <dgm:cxn modelId="{7C4A03DB-7BDC-4C4A-8209-C22A5A8D62C1}" type="presParOf" srcId="{929EAA99-B8FD-4F6D-A2BA-962CB6186341}" destId="{8B6D4BC7-D544-4E28-9AF1-B2E1E3CD3EB1}" srcOrd="1" destOrd="0" presId="urn:microsoft.com/office/officeart/2005/8/layout/venn1"/>
    <dgm:cxn modelId="{7E0E95A9-2646-4121-8250-61BF649A19B7}" type="presParOf" srcId="{929EAA99-B8FD-4F6D-A2BA-962CB6186341}" destId="{63B40D74-9C76-43FD-8DF9-41242E5E57EC}" srcOrd="2" destOrd="0" presId="urn:microsoft.com/office/officeart/2005/8/layout/venn1"/>
    <dgm:cxn modelId="{B3B97E80-70B8-4150-B6EE-F07E4176F927}" type="presParOf" srcId="{929EAA99-B8FD-4F6D-A2BA-962CB6186341}" destId="{2E783632-1A04-4187-9C5F-63D8EAF85FD5}" srcOrd="3" destOrd="0" presId="urn:microsoft.com/office/officeart/2005/8/layout/venn1"/>
    <dgm:cxn modelId="{D9C86F88-3137-4D20-AD11-6B819EE395D4}" type="presParOf" srcId="{929EAA99-B8FD-4F6D-A2BA-962CB6186341}" destId="{EE7AC979-284D-41A5-B371-F89D5DF7CF82}" srcOrd="4" destOrd="0" presId="urn:microsoft.com/office/officeart/2005/8/layout/venn1"/>
    <dgm:cxn modelId="{6A835193-D850-4673-ABE7-0675DA9D1C1A}" type="presParOf" srcId="{929EAA99-B8FD-4F6D-A2BA-962CB6186341}" destId="{1F2FA408-5BEB-479D-A08F-1ACB9C3E6A70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1308A13-7198-4B12-B2D5-282276BB5E60}" type="doc">
      <dgm:prSet loTypeId="urn:microsoft.com/office/officeart/2005/8/layout/chart3" loCatId="cycle" qsTypeId="urn:microsoft.com/office/officeart/2005/8/quickstyle/simple1" qsCatId="simple" csTypeId="urn:microsoft.com/office/officeart/2005/8/colors/accent2_1" csCatId="accent2" phldr="1"/>
      <dgm:spPr/>
    </dgm:pt>
    <dgm:pt modelId="{ACAE0509-5B30-497B-93E2-A6C9D4ACCAC2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C00000"/>
              </a:solidFill>
            </a:rPr>
            <a:t>Вне-</a:t>
          </a:r>
        </a:p>
        <a:p>
          <a:r>
            <a:rPr lang="ru-RU" sz="1400" b="1" dirty="0" smtClean="0">
              <a:solidFill>
                <a:srgbClr val="C00000"/>
              </a:solidFill>
            </a:rPr>
            <a:t>формальное</a:t>
          </a:r>
          <a:endParaRPr lang="ru-RU" sz="1400" b="1" dirty="0">
            <a:solidFill>
              <a:srgbClr val="C00000"/>
            </a:solidFill>
          </a:endParaRPr>
        </a:p>
      </dgm:t>
    </dgm:pt>
    <dgm:pt modelId="{C2F36DC3-C6AF-454E-BF7F-B05D08F0AA60}" type="parTrans" cxnId="{886B7EA2-AB0A-4EF8-BE97-B694B9D82989}">
      <dgm:prSet/>
      <dgm:spPr/>
      <dgm:t>
        <a:bodyPr/>
        <a:lstStyle/>
        <a:p>
          <a:endParaRPr lang="ru-RU"/>
        </a:p>
      </dgm:t>
    </dgm:pt>
    <dgm:pt modelId="{F0967DDB-7C30-4A11-A800-4C26D6ACD6A8}" type="sibTrans" cxnId="{886B7EA2-AB0A-4EF8-BE97-B694B9D82989}">
      <dgm:prSet/>
      <dgm:spPr/>
      <dgm:t>
        <a:bodyPr/>
        <a:lstStyle/>
        <a:p>
          <a:endParaRPr lang="ru-RU"/>
        </a:p>
      </dgm:t>
    </dgm:pt>
    <dgm:pt modelId="{3FEE0EA3-3095-4545-AC65-DDB2D3CECED4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7030A0"/>
              </a:solidFill>
            </a:rPr>
            <a:t>Неформальное</a:t>
          </a:r>
          <a:endParaRPr lang="ru-RU" sz="1400" b="1" dirty="0">
            <a:solidFill>
              <a:srgbClr val="7030A0"/>
            </a:solidFill>
          </a:endParaRPr>
        </a:p>
      </dgm:t>
    </dgm:pt>
    <dgm:pt modelId="{1DD2302D-09E4-4214-9D6C-74826D32945C}" type="parTrans" cxnId="{68BC3A9F-9F6F-44CC-B203-5E6BAE1544B0}">
      <dgm:prSet/>
      <dgm:spPr/>
      <dgm:t>
        <a:bodyPr/>
        <a:lstStyle/>
        <a:p>
          <a:endParaRPr lang="ru-RU"/>
        </a:p>
      </dgm:t>
    </dgm:pt>
    <dgm:pt modelId="{FA3BFD60-1751-4CC0-B738-0A34A52E2FBD}" type="sibTrans" cxnId="{68BC3A9F-9F6F-44CC-B203-5E6BAE1544B0}">
      <dgm:prSet/>
      <dgm:spPr/>
      <dgm:t>
        <a:bodyPr/>
        <a:lstStyle/>
        <a:p>
          <a:endParaRPr lang="ru-RU"/>
        </a:p>
      </dgm:t>
    </dgm:pt>
    <dgm:pt modelId="{97E5EC7F-46E7-4775-ADF8-7A27B1071443}">
      <dgm:prSet phldrT="[Текст]" custT="1"/>
      <dgm:spPr/>
      <dgm:t>
        <a:bodyPr/>
        <a:lstStyle/>
        <a:p>
          <a:r>
            <a:rPr lang="ru-RU" sz="1400" b="1" dirty="0" smtClean="0">
              <a:solidFill>
                <a:srgbClr val="006600"/>
              </a:solidFill>
            </a:rPr>
            <a:t>Формальное</a:t>
          </a:r>
          <a:endParaRPr lang="ru-RU" sz="1400" b="1" dirty="0">
            <a:solidFill>
              <a:srgbClr val="006600"/>
            </a:solidFill>
          </a:endParaRPr>
        </a:p>
      </dgm:t>
    </dgm:pt>
    <dgm:pt modelId="{A64366F1-6795-4DE4-99B1-2B5F80438DDA}" type="parTrans" cxnId="{5F4BDB8A-3572-4E39-8496-5D0BD1F7BAC0}">
      <dgm:prSet/>
      <dgm:spPr/>
      <dgm:t>
        <a:bodyPr/>
        <a:lstStyle/>
        <a:p>
          <a:endParaRPr lang="ru-RU"/>
        </a:p>
      </dgm:t>
    </dgm:pt>
    <dgm:pt modelId="{5AC0D55B-C53D-4B59-B4CA-C782ECE32635}" type="sibTrans" cxnId="{5F4BDB8A-3572-4E39-8496-5D0BD1F7BAC0}">
      <dgm:prSet/>
      <dgm:spPr/>
      <dgm:t>
        <a:bodyPr/>
        <a:lstStyle/>
        <a:p>
          <a:endParaRPr lang="ru-RU"/>
        </a:p>
      </dgm:t>
    </dgm:pt>
    <dgm:pt modelId="{F0FC3286-2F83-4D5C-A14A-7987C84E8BD7}" type="pres">
      <dgm:prSet presAssocID="{D1308A13-7198-4B12-B2D5-282276BB5E60}" presName="compositeShape" presStyleCnt="0">
        <dgm:presLayoutVars>
          <dgm:chMax val="7"/>
          <dgm:dir/>
          <dgm:resizeHandles val="exact"/>
        </dgm:presLayoutVars>
      </dgm:prSet>
      <dgm:spPr/>
    </dgm:pt>
    <dgm:pt modelId="{5A518219-3AC2-4A0B-9A18-2FBE778A7471}" type="pres">
      <dgm:prSet presAssocID="{D1308A13-7198-4B12-B2D5-282276BB5E60}" presName="wedge1" presStyleLbl="node1" presStyleIdx="0" presStyleCnt="3" custScaleX="95586" custScaleY="101026" custLinFactNeighborX="-2016" custLinFactNeighborY="2751"/>
      <dgm:spPr/>
      <dgm:t>
        <a:bodyPr/>
        <a:lstStyle/>
        <a:p>
          <a:endParaRPr lang="ru-RU"/>
        </a:p>
      </dgm:t>
    </dgm:pt>
    <dgm:pt modelId="{62ECC5CD-B94E-4483-8E86-980CCEEAFBCA}" type="pres">
      <dgm:prSet presAssocID="{D1308A13-7198-4B12-B2D5-282276BB5E60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AA70D6-8CDC-4506-84C3-37BE12FFD5B6}" type="pres">
      <dgm:prSet presAssocID="{D1308A13-7198-4B12-B2D5-282276BB5E60}" presName="wedge2" presStyleLbl="node1" presStyleIdx="1" presStyleCnt="3"/>
      <dgm:spPr/>
      <dgm:t>
        <a:bodyPr/>
        <a:lstStyle/>
        <a:p>
          <a:endParaRPr lang="ru-RU"/>
        </a:p>
      </dgm:t>
    </dgm:pt>
    <dgm:pt modelId="{3DA8B6DB-0035-4A0F-87D1-5B6126ECA4C2}" type="pres">
      <dgm:prSet presAssocID="{D1308A13-7198-4B12-B2D5-282276BB5E60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3EB1BD-5F3A-4C72-B2E8-028475078F22}" type="pres">
      <dgm:prSet presAssocID="{D1308A13-7198-4B12-B2D5-282276BB5E60}" presName="wedge3" presStyleLbl="node1" presStyleIdx="2" presStyleCnt="3"/>
      <dgm:spPr/>
      <dgm:t>
        <a:bodyPr/>
        <a:lstStyle/>
        <a:p>
          <a:endParaRPr lang="ru-RU"/>
        </a:p>
      </dgm:t>
    </dgm:pt>
    <dgm:pt modelId="{A4A7B6B9-6421-42BC-9D45-A0E589E8F20A}" type="pres">
      <dgm:prSet presAssocID="{D1308A13-7198-4B12-B2D5-282276BB5E60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86B7EA2-AB0A-4EF8-BE97-B694B9D82989}" srcId="{D1308A13-7198-4B12-B2D5-282276BB5E60}" destId="{ACAE0509-5B30-497B-93E2-A6C9D4ACCAC2}" srcOrd="0" destOrd="0" parTransId="{C2F36DC3-C6AF-454E-BF7F-B05D08F0AA60}" sibTransId="{F0967DDB-7C30-4A11-A800-4C26D6ACD6A8}"/>
    <dgm:cxn modelId="{68BC3A9F-9F6F-44CC-B203-5E6BAE1544B0}" srcId="{D1308A13-7198-4B12-B2D5-282276BB5E60}" destId="{3FEE0EA3-3095-4545-AC65-DDB2D3CECED4}" srcOrd="1" destOrd="0" parTransId="{1DD2302D-09E4-4214-9D6C-74826D32945C}" sibTransId="{FA3BFD60-1751-4CC0-B738-0A34A52E2FBD}"/>
    <dgm:cxn modelId="{674D73ED-F2F9-40C5-BFAA-EAF4BDC78D45}" type="presOf" srcId="{97E5EC7F-46E7-4775-ADF8-7A27B1071443}" destId="{A4A7B6B9-6421-42BC-9D45-A0E589E8F20A}" srcOrd="1" destOrd="0" presId="urn:microsoft.com/office/officeart/2005/8/layout/chart3"/>
    <dgm:cxn modelId="{4479BA89-778A-4352-ADC7-DB23A9482D06}" type="presOf" srcId="{3FEE0EA3-3095-4545-AC65-DDB2D3CECED4}" destId="{31AA70D6-8CDC-4506-84C3-37BE12FFD5B6}" srcOrd="0" destOrd="0" presId="urn:microsoft.com/office/officeart/2005/8/layout/chart3"/>
    <dgm:cxn modelId="{5F4BDB8A-3572-4E39-8496-5D0BD1F7BAC0}" srcId="{D1308A13-7198-4B12-B2D5-282276BB5E60}" destId="{97E5EC7F-46E7-4775-ADF8-7A27B1071443}" srcOrd="2" destOrd="0" parTransId="{A64366F1-6795-4DE4-99B1-2B5F80438DDA}" sibTransId="{5AC0D55B-C53D-4B59-B4CA-C782ECE32635}"/>
    <dgm:cxn modelId="{787E13E2-934C-4219-A52A-E74C366BFC95}" type="presOf" srcId="{ACAE0509-5B30-497B-93E2-A6C9D4ACCAC2}" destId="{5A518219-3AC2-4A0B-9A18-2FBE778A7471}" srcOrd="0" destOrd="0" presId="urn:microsoft.com/office/officeart/2005/8/layout/chart3"/>
    <dgm:cxn modelId="{DB14A7F9-BABD-4E08-8887-D7B7F0A961E7}" type="presOf" srcId="{ACAE0509-5B30-497B-93E2-A6C9D4ACCAC2}" destId="{62ECC5CD-B94E-4483-8E86-980CCEEAFBCA}" srcOrd="1" destOrd="0" presId="urn:microsoft.com/office/officeart/2005/8/layout/chart3"/>
    <dgm:cxn modelId="{E24EE205-37B8-48A1-B9E4-45F59B1F72BB}" type="presOf" srcId="{97E5EC7F-46E7-4775-ADF8-7A27B1071443}" destId="{8C3EB1BD-5F3A-4C72-B2E8-028475078F22}" srcOrd="0" destOrd="0" presId="urn:microsoft.com/office/officeart/2005/8/layout/chart3"/>
    <dgm:cxn modelId="{1BBA73E8-BFB4-4D64-9ACA-C209F735E4F4}" type="presOf" srcId="{D1308A13-7198-4B12-B2D5-282276BB5E60}" destId="{F0FC3286-2F83-4D5C-A14A-7987C84E8BD7}" srcOrd="0" destOrd="0" presId="urn:microsoft.com/office/officeart/2005/8/layout/chart3"/>
    <dgm:cxn modelId="{7B84DB90-7238-4898-AAE4-BC45F24E1D07}" type="presOf" srcId="{3FEE0EA3-3095-4545-AC65-DDB2D3CECED4}" destId="{3DA8B6DB-0035-4A0F-87D1-5B6126ECA4C2}" srcOrd="1" destOrd="0" presId="urn:microsoft.com/office/officeart/2005/8/layout/chart3"/>
    <dgm:cxn modelId="{A0636591-03C3-461D-942C-E48470BFDCA2}" type="presParOf" srcId="{F0FC3286-2F83-4D5C-A14A-7987C84E8BD7}" destId="{5A518219-3AC2-4A0B-9A18-2FBE778A7471}" srcOrd="0" destOrd="0" presId="urn:microsoft.com/office/officeart/2005/8/layout/chart3"/>
    <dgm:cxn modelId="{F119B549-9577-485C-8BB5-F2FCD10AAD12}" type="presParOf" srcId="{F0FC3286-2F83-4D5C-A14A-7987C84E8BD7}" destId="{62ECC5CD-B94E-4483-8E86-980CCEEAFBCA}" srcOrd="1" destOrd="0" presId="urn:microsoft.com/office/officeart/2005/8/layout/chart3"/>
    <dgm:cxn modelId="{23705214-A7B5-4592-935D-E1C0A6D42516}" type="presParOf" srcId="{F0FC3286-2F83-4D5C-A14A-7987C84E8BD7}" destId="{31AA70D6-8CDC-4506-84C3-37BE12FFD5B6}" srcOrd="2" destOrd="0" presId="urn:microsoft.com/office/officeart/2005/8/layout/chart3"/>
    <dgm:cxn modelId="{D3E23385-153D-49D6-8EE0-90DF2AC2184D}" type="presParOf" srcId="{F0FC3286-2F83-4D5C-A14A-7987C84E8BD7}" destId="{3DA8B6DB-0035-4A0F-87D1-5B6126ECA4C2}" srcOrd="3" destOrd="0" presId="urn:microsoft.com/office/officeart/2005/8/layout/chart3"/>
    <dgm:cxn modelId="{7FCE9EFB-7022-4F8F-9E90-416A62718A7F}" type="presParOf" srcId="{F0FC3286-2F83-4D5C-A14A-7987C84E8BD7}" destId="{8C3EB1BD-5F3A-4C72-B2E8-028475078F22}" srcOrd="4" destOrd="0" presId="urn:microsoft.com/office/officeart/2005/8/layout/chart3"/>
    <dgm:cxn modelId="{F98E0CEC-659D-43CC-9F61-BC04E7BBC220}" type="presParOf" srcId="{F0FC3286-2F83-4D5C-A14A-7987C84E8BD7}" destId="{A4A7B6B9-6421-42BC-9D45-A0E589E8F20A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B3FD037-D3D3-489A-B6C6-3151D07F9FC8}" type="doc">
      <dgm:prSet loTypeId="urn:microsoft.com/office/officeart/2005/8/layout/hProcess9" loCatId="process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ru-RU"/>
        </a:p>
      </dgm:t>
    </dgm:pt>
    <dgm:pt modelId="{E609CEBD-3062-4B47-A648-12A17DF9EEA7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2">
                  <a:lumMod val="75000"/>
                </a:schemeClr>
              </a:solidFill>
            </a:rPr>
            <a:t>Дети и подростки</a:t>
          </a:r>
        </a:p>
        <a:p>
          <a:r>
            <a:rPr lang="ru-RU" sz="2000" b="1" dirty="0" smtClean="0">
              <a:solidFill>
                <a:schemeClr val="tx2">
                  <a:lumMod val="75000"/>
                </a:schemeClr>
              </a:solidFill>
            </a:rPr>
            <a:t>85 %</a:t>
          </a:r>
        </a:p>
        <a:p>
          <a:endParaRPr lang="ru-RU" sz="900" dirty="0"/>
        </a:p>
      </dgm:t>
    </dgm:pt>
    <dgm:pt modelId="{71F16B96-FDCB-4027-B9D9-5ED422E8CFF6}" type="parTrans" cxnId="{DE2DB6A7-47B0-42E8-AC10-2ED963B700B3}">
      <dgm:prSet/>
      <dgm:spPr/>
      <dgm:t>
        <a:bodyPr/>
        <a:lstStyle/>
        <a:p>
          <a:endParaRPr lang="ru-RU"/>
        </a:p>
      </dgm:t>
    </dgm:pt>
    <dgm:pt modelId="{780532DE-CC19-4977-9CEF-27CDED834DFF}" type="sibTrans" cxnId="{DE2DB6A7-47B0-42E8-AC10-2ED963B700B3}">
      <dgm:prSet/>
      <dgm:spPr/>
      <dgm:t>
        <a:bodyPr/>
        <a:lstStyle/>
        <a:p>
          <a:endParaRPr lang="ru-RU"/>
        </a:p>
      </dgm:t>
    </dgm:pt>
    <dgm:pt modelId="{87B9E3C8-3028-4683-8E76-AFDF04061F39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2">
                  <a:lumMod val="75000"/>
                </a:schemeClr>
              </a:solidFill>
            </a:rPr>
            <a:t>Студенческая молодежь</a:t>
          </a:r>
        </a:p>
        <a:p>
          <a:r>
            <a:rPr lang="ru-RU" sz="2000" b="1" dirty="0" smtClean="0">
              <a:solidFill>
                <a:schemeClr val="tx2">
                  <a:lumMod val="75000"/>
                </a:schemeClr>
              </a:solidFill>
            </a:rPr>
            <a:t>70 %</a:t>
          </a:r>
          <a:endParaRPr lang="ru-RU" sz="2000" b="1" dirty="0">
            <a:solidFill>
              <a:schemeClr val="tx2">
                <a:lumMod val="75000"/>
              </a:schemeClr>
            </a:solidFill>
          </a:endParaRPr>
        </a:p>
      </dgm:t>
    </dgm:pt>
    <dgm:pt modelId="{25BC8968-F638-4A12-835C-AD37615AC14D}" type="parTrans" cxnId="{13CC06DB-C80F-458A-8924-7915A803DB43}">
      <dgm:prSet/>
      <dgm:spPr/>
      <dgm:t>
        <a:bodyPr/>
        <a:lstStyle/>
        <a:p>
          <a:endParaRPr lang="ru-RU"/>
        </a:p>
      </dgm:t>
    </dgm:pt>
    <dgm:pt modelId="{E1B7185A-AD48-44DC-A1D3-514303DB4E4A}" type="sibTrans" cxnId="{13CC06DB-C80F-458A-8924-7915A803DB43}">
      <dgm:prSet/>
      <dgm:spPr/>
      <dgm:t>
        <a:bodyPr/>
        <a:lstStyle/>
        <a:p>
          <a:endParaRPr lang="ru-RU"/>
        </a:p>
      </dgm:t>
    </dgm:pt>
    <dgm:pt modelId="{8C0D5546-1A9F-445F-AEB0-F85066558E1A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2">
                  <a:lumMod val="75000"/>
                </a:schemeClr>
              </a:solidFill>
            </a:rPr>
            <a:t>Взрослое население</a:t>
          </a:r>
        </a:p>
        <a:p>
          <a:r>
            <a:rPr lang="ru-RU" sz="1800" b="1" dirty="0" smtClean="0">
              <a:solidFill>
                <a:schemeClr val="tx2">
                  <a:lumMod val="75000"/>
                </a:schemeClr>
              </a:solidFill>
            </a:rPr>
            <a:t>55 %</a:t>
          </a:r>
          <a:endParaRPr lang="ru-RU" sz="1800" b="1" dirty="0">
            <a:solidFill>
              <a:schemeClr val="tx2">
                <a:lumMod val="75000"/>
              </a:schemeClr>
            </a:solidFill>
          </a:endParaRPr>
        </a:p>
      </dgm:t>
    </dgm:pt>
    <dgm:pt modelId="{08745F87-9A33-470F-B4BE-6EF02CE79FB2}" type="parTrans" cxnId="{9E40A7E2-FB68-4B3D-8859-2B3CFF0253B6}">
      <dgm:prSet/>
      <dgm:spPr/>
      <dgm:t>
        <a:bodyPr/>
        <a:lstStyle/>
        <a:p>
          <a:endParaRPr lang="ru-RU"/>
        </a:p>
      </dgm:t>
    </dgm:pt>
    <dgm:pt modelId="{6967CCBD-1C23-428A-B34E-67D97CB30691}" type="sibTrans" cxnId="{9E40A7E2-FB68-4B3D-8859-2B3CFF0253B6}">
      <dgm:prSet/>
      <dgm:spPr/>
      <dgm:t>
        <a:bodyPr/>
        <a:lstStyle/>
        <a:p>
          <a:endParaRPr lang="ru-RU"/>
        </a:p>
      </dgm:t>
    </dgm:pt>
    <dgm:pt modelId="{C36E9766-41ED-47BB-A3F9-CCCB63B83014}" type="pres">
      <dgm:prSet presAssocID="{0B3FD037-D3D3-489A-B6C6-3151D07F9FC8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5B69597-80B2-4D58-8BD1-1D1AC5793D1B}" type="pres">
      <dgm:prSet presAssocID="{0B3FD037-D3D3-489A-B6C6-3151D07F9FC8}" presName="arrow" presStyleLbl="bgShp" presStyleIdx="0" presStyleCnt="1"/>
      <dgm:spPr/>
    </dgm:pt>
    <dgm:pt modelId="{85D989CC-2E65-4B6A-90A8-9DC39AC4CBF6}" type="pres">
      <dgm:prSet presAssocID="{0B3FD037-D3D3-489A-B6C6-3151D07F9FC8}" presName="linearProcess" presStyleCnt="0"/>
      <dgm:spPr/>
    </dgm:pt>
    <dgm:pt modelId="{5E5A4D90-63CF-498C-9893-9F253FAB96D0}" type="pres">
      <dgm:prSet presAssocID="{E609CEBD-3062-4B47-A648-12A17DF9EEA7}" presName="textNode" presStyleLbl="node1" presStyleIdx="0" presStyleCnt="3" custScaleY="1756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2BC19A-A534-4095-A14D-2FB77B5F57A8}" type="pres">
      <dgm:prSet presAssocID="{780532DE-CC19-4977-9CEF-27CDED834DFF}" presName="sibTrans" presStyleCnt="0"/>
      <dgm:spPr/>
    </dgm:pt>
    <dgm:pt modelId="{18C8F164-1223-4D82-8555-DFC9F4D7CAB8}" type="pres">
      <dgm:prSet presAssocID="{87B9E3C8-3028-4683-8E76-AFDF04061F39}" presName="textNode" presStyleLbl="node1" presStyleIdx="1" presStyleCnt="3" custScaleY="1756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6F3B5C-7F32-4844-B9F6-7448A4D95AC7}" type="pres">
      <dgm:prSet presAssocID="{E1B7185A-AD48-44DC-A1D3-514303DB4E4A}" presName="sibTrans" presStyleCnt="0"/>
      <dgm:spPr/>
    </dgm:pt>
    <dgm:pt modelId="{9E58242B-9277-4505-92F2-52F34AEB870D}" type="pres">
      <dgm:prSet presAssocID="{8C0D5546-1A9F-445F-AEB0-F85066558E1A}" presName="textNode" presStyleLbl="node1" presStyleIdx="2" presStyleCnt="3" custScaleY="1756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E40A7E2-FB68-4B3D-8859-2B3CFF0253B6}" srcId="{0B3FD037-D3D3-489A-B6C6-3151D07F9FC8}" destId="{8C0D5546-1A9F-445F-AEB0-F85066558E1A}" srcOrd="2" destOrd="0" parTransId="{08745F87-9A33-470F-B4BE-6EF02CE79FB2}" sibTransId="{6967CCBD-1C23-428A-B34E-67D97CB30691}"/>
    <dgm:cxn modelId="{DE2DB6A7-47B0-42E8-AC10-2ED963B700B3}" srcId="{0B3FD037-D3D3-489A-B6C6-3151D07F9FC8}" destId="{E609CEBD-3062-4B47-A648-12A17DF9EEA7}" srcOrd="0" destOrd="0" parTransId="{71F16B96-FDCB-4027-B9D9-5ED422E8CFF6}" sibTransId="{780532DE-CC19-4977-9CEF-27CDED834DFF}"/>
    <dgm:cxn modelId="{13CC06DB-C80F-458A-8924-7915A803DB43}" srcId="{0B3FD037-D3D3-489A-B6C6-3151D07F9FC8}" destId="{87B9E3C8-3028-4683-8E76-AFDF04061F39}" srcOrd="1" destOrd="0" parTransId="{25BC8968-F638-4A12-835C-AD37615AC14D}" sibTransId="{E1B7185A-AD48-44DC-A1D3-514303DB4E4A}"/>
    <dgm:cxn modelId="{228FFCC9-1C6B-4DFD-BCD4-1074A97F3F96}" type="presOf" srcId="{8C0D5546-1A9F-445F-AEB0-F85066558E1A}" destId="{9E58242B-9277-4505-92F2-52F34AEB870D}" srcOrd="0" destOrd="0" presId="urn:microsoft.com/office/officeart/2005/8/layout/hProcess9"/>
    <dgm:cxn modelId="{0AF9D4E1-72D6-46B0-A2DE-10405F7FA593}" type="presOf" srcId="{87B9E3C8-3028-4683-8E76-AFDF04061F39}" destId="{18C8F164-1223-4D82-8555-DFC9F4D7CAB8}" srcOrd="0" destOrd="0" presId="urn:microsoft.com/office/officeart/2005/8/layout/hProcess9"/>
    <dgm:cxn modelId="{D4C726FD-9B56-445F-998C-55145D64647D}" type="presOf" srcId="{E609CEBD-3062-4B47-A648-12A17DF9EEA7}" destId="{5E5A4D90-63CF-498C-9893-9F253FAB96D0}" srcOrd="0" destOrd="0" presId="urn:microsoft.com/office/officeart/2005/8/layout/hProcess9"/>
    <dgm:cxn modelId="{8D376231-6505-4332-9943-0FBD8A0D2FAD}" type="presOf" srcId="{0B3FD037-D3D3-489A-B6C6-3151D07F9FC8}" destId="{C36E9766-41ED-47BB-A3F9-CCCB63B83014}" srcOrd="0" destOrd="0" presId="urn:microsoft.com/office/officeart/2005/8/layout/hProcess9"/>
    <dgm:cxn modelId="{52DD5E5E-3D96-4796-AA44-D34154020825}" type="presParOf" srcId="{C36E9766-41ED-47BB-A3F9-CCCB63B83014}" destId="{E5B69597-80B2-4D58-8BD1-1D1AC5793D1B}" srcOrd="0" destOrd="0" presId="urn:microsoft.com/office/officeart/2005/8/layout/hProcess9"/>
    <dgm:cxn modelId="{0EEDCFB6-0599-420D-A83F-346B1BD64663}" type="presParOf" srcId="{C36E9766-41ED-47BB-A3F9-CCCB63B83014}" destId="{85D989CC-2E65-4B6A-90A8-9DC39AC4CBF6}" srcOrd="1" destOrd="0" presId="urn:microsoft.com/office/officeart/2005/8/layout/hProcess9"/>
    <dgm:cxn modelId="{FCA17B85-EE72-4ED5-B9A1-5025460A5C43}" type="presParOf" srcId="{85D989CC-2E65-4B6A-90A8-9DC39AC4CBF6}" destId="{5E5A4D90-63CF-498C-9893-9F253FAB96D0}" srcOrd="0" destOrd="0" presId="urn:microsoft.com/office/officeart/2005/8/layout/hProcess9"/>
    <dgm:cxn modelId="{48042851-0C99-4757-831D-F2C93BCE91BB}" type="presParOf" srcId="{85D989CC-2E65-4B6A-90A8-9DC39AC4CBF6}" destId="{9A2BC19A-A534-4095-A14D-2FB77B5F57A8}" srcOrd="1" destOrd="0" presId="urn:microsoft.com/office/officeart/2005/8/layout/hProcess9"/>
    <dgm:cxn modelId="{E18A5BD6-15DD-4A9F-A68B-09D40FFD3DF1}" type="presParOf" srcId="{85D989CC-2E65-4B6A-90A8-9DC39AC4CBF6}" destId="{18C8F164-1223-4D82-8555-DFC9F4D7CAB8}" srcOrd="2" destOrd="0" presId="urn:microsoft.com/office/officeart/2005/8/layout/hProcess9"/>
    <dgm:cxn modelId="{85E60A05-2934-490B-B367-5ACC615A65CD}" type="presParOf" srcId="{85D989CC-2E65-4B6A-90A8-9DC39AC4CBF6}" destId="{456F3B5C-7F32-4844-B9F6-7448A4D95AC7}" srcOrd="3" destOrd="0" presId="urn:microsoft.com/office/officeart/2005/8/layout/hProcess9"/>
    <dgm:cxn modelId="{A9E762A5-1FAD-4064-9421-7996150EE8E2}" type="presParOf" srcId="{85D989CC-2E65-4B6A-90A8-9DC39AC4CBF6}" destId="{9E58242B-9277-4505-92F2-52F34AEB870D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3045C23-893E-4C84-B6F0-AB961BA7E440}" type="doc">
      <dgm:prSet loTypeId="urn:microsoft.com/office/officeart/2005/8/layout/pyramid2" loCatId="list" qsTypeId="urn:microsoft.com/office/officeart/2005/8/quickstyle/simple1" qsCatId="simple" csTypeId="urn:microsoft.com/office/officeart/2005/8/colors/colorful5" csCatId="colorful" phldr="1"/>
      <dgm:spPr/>
    </dgm:pt>
    <dgm:pt modelId="{8556241E-4B39-4A1D-8912-5FC1BD1396AE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accent6">
                  <a:lumMod val="50000"/>
                </a:schemeClr>
              </a:solidFill>
            </a:rPr>
            <a:t>1. Формирование ресурсных центров социального образования</a:t>
          </a:r>
          <a:endParaRPr lang="ru-RU" sz="1400" b="1" dirty="0">
            <a:solidFill>
              <a:schemeClr val="accent6">
                <a:lumMod val="50000"/>
              </a:schemeClr>
            </a:solidFill>
          </a:endParaRPr>
        </a:p>
      </dgm:t>
    </dgm:pt>
    <dgm:pt modelId="{03B5FB5B-F90B-4503-A56D-ED8079D35EFC}" type="parTrans" cxnId="{5020C059-4EE2-45C3-A5AB-91032F961F47}">
      <dgm:prSet/>
      <dgm:spPr/>
      <dgm:t>
        <a:bodyPr/>
        <a:lstStyle/>
        <a:p>
          <a:endParaRPr lang="ru-RU"/>
        </a:p>
      </dgm:t>
    </dgm:pt>
    <dgm:pt modelId="{D3158C98-4CC2-4E60-B439-AC0983E9864E}" type="sibTrans" cxnId="{5020C059-4EE2-45C3-A5AB-91032F961F47}">
      <dgm:prSet/>
      <dgm:spPr/>
      <dgm:t>
        <a:bodyPr/>
        <a:lstStyle/>
        <a:p>
          <a:endParaRPr lang="ru-RU"/>
        </a:p>
      </dgm:t>
    </dgm:pt>
    <dgm:pt modelId="{3C54E960-4D8C-42FD-AA80-9275AEE361DA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accent6">
                  <a:lumMod val="50000"/>
                </a:schemeClr>
              </a:solidFill>
            </a:rPr>
            <a:t>2. Координация социальных сетей участников социального образования </a:t>
          </a:r>
          <a:endParaRPr lang="ru-RU" sz="1400" b="1" dirty="0">
            <a:solidFill>
              <a:schemeClr val="accent6">
                <a:lumMod val="50000"/>
              </a:schemeClr>
            </a:solidFill>
          </a:endParaRPr>
        </a:p>
      </dgm:t>
    </dgm:pt>
    <dgm:pt modelId="{8C8401DF-FDDF-460F-8B65-E1CB587D580B}" type="parTrans" cxnId="{8860BC9F-5775-47E4-AD11-FF978B37514F}">
      <dgm:prSet/>
      <dgm:spPr/>
      <dgm:t>
        <a:bodyPr/>
        <a:lstStyle/>
        <a:p>
          <a:endParaRPr lang="ru-RU"/>
        </a:p>
      </dgm:t>
    </dgm:pt>
    <dgm:pt modelId="{2184E72B-653B-4BD0-8821-6CBCAB7B3724}" type="sibTrans" cxnId="{8860BC9F-5775-47E4-AD11-FF978B37514F}">
      <dgm:prSet/>
      <dgm:spPr/>
      <dgm:t>
        <a:bodyPr/>
        <a:lstStyle/>
        <a:p>
          <a:endParaRPr lang="ru-RU"/>
        </a:p>
      </dgm:t>
    </dgm:pt>
    <dgm:pt modelId="{FEAB6CAE-21D8-4628-B6C9-F569A7EDFC5D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accent6">
                  <a:lumMod val="50000"/>
                </a:schemeClr>
              </a:solidFill>
            </a:rPr>
            <a:t>3. Создание базы для практического развития и реализации социальных компетенций </a:t>
          </a:r>
          <a:r>
            <a:rPr lang="ru-RU" sz="1300" b="1" dirty="0" smtClean="0">
              <a:solidFill>
                <a:schemeClr val="accent6">
                  <a:lumMod val="50000"/>
                </a:schemeClr>
              </a:solidFill>
            </a:rPr>
            <a:t>(добровольчество, благотворительность,  гражданское участие,  социальное проектирование, территориальное общественное самоуправление и т.д.)</a:t>
          </a:r>
          <a:endParaRPr lang="ru-RU" sz="1300" b="1" dirty="0">
            <a:solidFill>
              <a:schemeClr val="accent6">
                <a:lumMod val="50000"/>
              </a:schemeClr>
            </a:solidFill>
          </a:endParaRPr>
        </a:p>
      </dgm:t>
    </dgm:pt>
    <dgm:pt modelId="{3BFA0297-8B8D-4CE2-B6FE-C3542651D797}" type="parTrans" cxnId="{2AA837BB-A63E-4037-991A-DA33E0A33C66}">
      <dgm:prSet/>
      <dgm:spPr/>
      <dgm:t>
        <a:bodyPr/>
        <a:lstStyle/>
        <a:p>
          <a:endParaRPr lang="ru-RU"/>
        </a:p>
      </dgm:t>
    </dgm:pt>
    <dgm:pt modelId="{006CE632-4FCA-4DD4-9E44-6CCF619A319E}" type="sibTrans" cxnId="{2AA837BB-A63E-4037-991A-DA33E0A33C66}">
      <dgm:prSet/>
      <dgm:spPr/>
      <dgm:t>
        <a:bodyPr/>
        <a:lstStyle/>
        <a:p>
          <a:endParaRPr lang="ru-RU"/>
        </a:p>
      </dgm:t>
    </dgm:pt>
    <dgm:pt modelId="{AFEB3EC6-7D14-4A2E-ACD4-3B4A00BEB8CE}" type="pres">
      <dgm:prSet presAssocID="{D3045C23-893E-4C84-B6F0-AB961BA7E440}" presName="compositeShape" presStyleCnt="0">
        <dgm:presLayoutVars>
          <dgm:dir/>
          <dgm:resizeHandles/>
        </dgm:presLayoutVars>
      </dgm:prSet>
      <dgm:spPr/>
    </dgm:pt>
    <dgm:pt modelId="{14C9174C-9DF4-4CB0-BD48-DF0CDF398D44}" type="pres">
      <dgm:prSet presAssocID="{D3045C23-893E-4C84-B6F0-AB961BA7E440}" presName="pyramid" presStyleLbl="node1" presStyleIdx="0" presStyleCnt="1" custLinFactNeighborX="-53092"/>
      <dgm:spPr/>
    </dgm:pt>
    <dgm:pt modelId="{7FCD3F00-15C3-4719-AE85-4CB9143029CA}" type="pres">
      <dgm:prSet presAssocID="{D3045C23-893E-4C84-B6F0-AB961BA7E440}" presName="theList" presStyleCnt="0"/>
      <dgm:spPr/>
    </dgm:pt>
    <dgm:pt modelId="{B77D0ADA-0EB9-4B5E-B775-AE052821D109}" type="pres">
      <dgm:prSet presAssocID="{8556241E-4B39-4A1D-8912-5FC1BD1396AE}" presName="aNode" presStyleLbl="fgAcc1" presStyleIdx="0" presStyleCnt="3" custScaleX="423656" custScaleY="149631" custLinFactNeighborX="-13164" custLinFactNeighborY="49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228B83-862C-43DF-8BA4-0D247F62368A}" type="pres">
      <dgm:prSet presAssocID="{8556241E-4B39-4A1D-8912-5FC1BD1396AE}" presName="aSpace" presStyleCnt="0"/>
      <dgm:spPr/>
    </dgm:pt>
    <dgm:pt modelId="{B464B74D-DA18-4898-A192-C1231C2CEFE1}" type="pres">
      <dgm:prSet presAssocID="{3C54E960-4D8C-42FD-AA80-9275AEE361DA}" presName="aNode" presStyleLbl="fgAcc1" presStyleIdx="1" presStyleCnt="3" custScaleX="423656" custScaleY="153389" custLinFactNeighborX="3225" custLinFactNeighborY="527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8D8069-74F4-47A6-A102-E22A66BFB7BC}" type="pres">
      <dgm:prSet presAssocID="{3C54E960-4D8C-42FD-AA80-9275AEE361DA}" presName="aSpace" presStyleCnt="0"/>
      <dgm:spPr/>
    </dgm:pt>
    <dgm:pt modelId="{228881BE-0F9E-49E1-9D19-A038F6645DFE}" type="pres">
      <dgm:prSet presAssocID="{FEAB6CAE-21D8-4628-B6C9-F569A7EDFC5D}" presName="aNode" presStyleLbl="fgAcc1" presStyleIdx="2" presStyleCnt="3" custScaleX="423656" custScaleY="169171" custLinFactY="10855" custLinFactNeighborX="-2493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290817-04F2-41FB-98BE-866B1F61A225}" type="pres">
      <dgm:prSet presAssocID="{FEAB6CAE-21D8-4628-B6C9-F569A7EDFC5D}" presName="aSpace" presStyleCnt="0"/>
      <dgm:spPr/>
    </dgm:pt>
  </dgm:ptLst>
  <dgm:cxnLst>
    <dgm:cxn modelId="{8F4ECAA9-B7BD-48BE-90DC-C62D2DEC0FD2}" type="presOf" srcId="{3C54E960-4D8C-42FD-AA80-9275AEE361DA}" destId="{B464B74D-DA18-4898-A192-C1231C2CEFE1}" srcOrd="0" destOrd="0" presId="urn:microsoft.com/office/officeart/2005/8/layout/pyramid2"/>
    <dgm:cxn modelId="{5020C059-4EE2-45C3-A5AB-91032F961F47}" srcId="{D3045C23-893E-4C84-B6F0-AB961BA7E440}" destId="{8556241E-4B39-4A1D-8912-5FC1BD1396AE}" srcOrd="0" destOrd="0" parTransId="{03B5FB5B-F90B-4503-A56D-ED8079D35EFC}" sibTransId="{D3158C98-4CC2-4E60-B439-AC0983E9864E}"/>
    <dgm:cxn modelId="{2AA837BB-A63E-4037-991A-DA33E0A33C66}" srcId="{D3045C23-893E-4C84-B6F0-AB961BA7E440}" destId="{FEAB6CAE-21D8-4628-B6C9-F569A7EDFC5D}" srcOrd="2" destOrd="0" parTransId="{3BFA0297-8B8D-4CE2-B6FE-C3542651D797}" sibTransId="{006CE632-4FCA-4DD4-9E44-6CCF619A319E}"/>
    <dgm:cxn modelId="{8860BC9F-5775-47E4-AD11-FF978B37514F}" srcId="{D3045C23-893E-4C84-B6F0-AB961BA7E440}" destId="{3C54E960-4D8C-42FD-AA80-9275AEE361DA}" srcOrd="1" destOrd="0" parTransId="{8C8401DF-FDDF-460F-8B65-E1CB587D580B}" sibTransId="{2184E72B-653B-4BD0-8821-6CBCAB7B3724}"/>
    <dgm:cxn modelId="{434D822E-C074-4F0C-B515-7033EC8BD64E}" type="presOf" srcId="{8556241E-4B39-4A1D-8912-5FC1BD1396AE}" destId="{B77D0ADA-0EB9-4B5E-B775-AE052821D109}" srcOrd="0" destOrd="0" presId="urn:microsoft.com/office/officeart/2005/8/layout/pyramid2"/>
    <dgm:cxn modelId="{6830770B-F151-45F6-BA09-E789EEE99419}" type="presOf" srcId="{D3045C23-893E-4C84-B6F0-AB961BA7E440}" destId="{AFEB3EC6-7D14-4A2E-ACD4-3B4A00BEB8CE}" srcOrd="0" destOrd="0" presId="urn:microsoft.com/office/officeart/2005/8/layout/pyramid2"/>
    <dgm:cxn modelId="{9DB9F75D-A568-47F1-9AEF-A0FEDEAA870C}" type="presOf" srcId="{FEAB6CAE-21D8-4628-B6C9-F569A7EDFC5D}" destId="{228881BE-0F9E-49E1-9D19-A038F6645DFE}" srcOrd="0" destOrd="0" presId="urn:microsoft.com/office/officeart/2005/8/layout/pyramid2"/>
    <dgm:cxn modelId="{6A6A0474-230D-4134-88CF-5731D9128A26}" type="presParOf" srcId="{AFEB3EC6-7D14-4A2E-ACD4-3B4A00BEB8CE}" destId="{14C9174C-9DF4-4CB0-BD48-DF0CDF398D44}" srcOrd="0" destOrd="0" presId="urn:microsoft.com/office/officeart/2005/8/layout/pyramid2"/>
    <dgm:cxn modelId="{54D6C702-AFB7-491B-B454-F7BC888B320F}" type="presParOf" srcId="{AFEB3EC6-7D14-4A2E-ACD4-3B4A00BEB8CE}" destId="{7FCD3F00-15C3-4719-AE85-4CB9143029CA}" srcOrd="1" destOrd="0" presId="urn:microsoft.com/office/officeart/2005/8/layout/pyramid2"/>
    <dgm:cxn modelId="{FD11D8CE-2673-4CBC-8746-EAF9A0611E7B}" type="presParOf" srcId="{7FCD3F00-15C3-4719-AE85-4CB9143029CA}" destId="{B77D0ADA-0EB9-4B5E-B775-AE052821D109}" srcOrd="0" destOrd="0" presId="urn:microsoft.com/office/officeart/2005/8/layout/pyramid2"/>
    <dgm:cxn modelId="{6858A886-215F-4F27-94D4-ADD7EDBCC5F3}" type="presParOf" srcId="{7FCD3F00-15C3-4719-AE85-4CB9143029CA}" destId="{8F228B83-862C-43DF-8BA4-0D247F62368A}" srcOrd="1" destOrd="0" presId="urn:microsoft.com/office/officeart/2005/8/layout/pyramid2"/>
    <dgm:cxn modelId="{75F2FE49-8CBD-472E-AB13-F89AE13148E0}" type="presParOf" srcId="{7FCD3F00-15C3-4719-AE85-4CB9143029CA}" destId="{B464B74D-DA18-4898-A192-C1231C2CEFE1}" srcOrd="2" destOrd="0" presId="urn:microsoft.com/office/officeart/2005/8/layout/pyramid2"/>
    <dgm:cxn modelId="{73855A79-1F54-44CC-870D-1E9A68CC26A6}" type="presParOf" srcId="{7FCD3F00-15C3-4719-AE85-4CB9143029CA}" destId="{498D8069-74F4-47A6-A102-E22A66BFB7BC}" srcOrd="3" destOrd="0" presId="urn:microsoft.com/office/officeart/2005/8/layout/pyramid2"/>
    <dgm:cxn modelId="{632CBD6C-E62C-46EF-A1BC-9991C96C5182}" type="presParOf" srcId="{7FCD3F00-15C3-4719-AE85-4CB9143029CA}" destId="{228881BE-0F9E-49E1-9D19-A038F6645DFE}" srcOrd="4" destOrd="0" presId="urn:microsoft.com/office/officeart/2005/8/layout/pyramid2"/>
    <dgm:cxn modelId="{D28F7E50-D3D9-4407-A039-6902B0573CBD}" type="presParOf" srcId="{7FCD3F00-15C3-4719-AE85-4CB9143029CA}" destId="{6C290817-04F2-41FB-98BE-866B1F61A225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8E0C5A3-2E10-4C9D-AA79-3903B68DD8BD}">
      <dsp:nvSpPr>
        <dsp:cNvPr id="0" name=""/>
        <dsp:cNvSpPr/>
      </dsp:nvSpPr>
      <dsp:spPr>
        <a:xfrm>
          <a:off x="1608438" y="49163"/>
          <a:ext cx="2359848" cy="2359848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Взаимность</a:t>
          </a:r>
          <a:endParaRPr lang="ru-RU" sz="2100" kern="1200" dirty="0"/>
        </a:p>
      </dsp:txBody>
      <dsp:txXfrm>
        <a:off x="1923084" y="462136"/>
        <a:ext cx="1730555" cy="1061931"/>
      </dsp:txXfrm>
    </dsp:sp>
    <dsp:sp modelId="{C8BDD4BA-4830-4314-AD5B-F65ED0B75A33}">
      <dsp:nvSpPr>
        <dsp:cNvPr id="0" name=""/>
        <dsp:cNvSpPr/>
      </dsp:nvSpPr>
      <dsp:spPr>
        <a:xfrm>
          <a:off x="2459949" y="1524068"/>
          <a:ext cx="2359848" cy="2359848"/>
        </a:xfrm>
        <a:prstGeom prst="ellipse">
          <a:avLst/>
        </a:prstGeom>
        <a:solidFill>
          <a:schemeClr val="accent5">
            <a:alpha val="50000"/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доверие </a:t>
          </a:r>
          <a:endParaRPr lang="ru-RU" sz="2100" kern="1200" dirty="0"/>
        </a:p>
      </dsp:txBody>
      <dsp:txXfrm>
        <a:off x="3181670" y="2133695"/>
        <a:ext cx="1415908" cy="1297916"/>
      </dsp:txXfrm>
    </dsp:sp>
    <dsp:sp modelId="{6966F3FF-3A28-4007-8C13-11DD22846D83}">
      <dsp:nvSpPr>
        <dsp:cNvPr id="0" name=""/>
        <dsp:cNvSpPr/>
      </dsp:nvSpPr>
      <dsp:spPr>
        <a:xfrm>
          <a:off x="756926" y="1524068"/>
          <a:ext cx="2359848" cy="2359848"/>
        </a:xfrm>
        <a:prstGeom prst="ellipse">
          <a:avLst/>
        </a:prstGeom>
        <a:solidFill>
          <a:schemeClr val="accent5">
            <a:alpha val="50000"/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социальные сети</a:t>
          </a:r>
          <a:endParaRPr lang="ru-RU" sz="2100" kern="1200" dirty="0"/>
        </a:p>
      </dsp:txBody>
      <dsp:txXfrm>
        <a:off x="979145" y="2133695"/>
        <a:ext cx="1415908" cy="129791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0F89D99-7708-410E-830D-DD7D619BB2DD}">
      <dsp:nvSpPr>
        <dsp:cNvPr id="0" name=""/>
        <dsp:cNvSpPr/>
      </dsp:nvSpPr>
      <dsp:spPr>
        <a:xfrm>
          <a:off x="1532756" y="126697"/>
          <a:ext cx="2073830" cy="2073830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экономический капитал</a:t>
          </a:r>
          <a:endParaRPr lang="ru-RU" sz="1800" kern="1200" dirty="0"/>
        </a:p>
      </dsp:txBody>
      <dsp:txXfrm>
        <a:off x="1809267" y="489617"/>
        <a:ext cx="1520808" cy="933223"/>
      </dsp:txXfrm>
    </dsp:sp>
    <dsp:sp modelId="{63B40D74-9C76-43FD-8DF9-41242E5E57EC}">
      <dsp:nvSpPr>
        <dsp:cNvPr id="0" name=""/>
        <dsp:cNvSpPr/>
      </dsp:nvSpPr>
      <dsp:spPr>
        <a:xfrm>
          <a:off x="519241" y="1330244"/>
          <a:ext cx="2073830" cy="2073830"/>
        </a:xfrm>
        <a:prstGeom prst="ellipse">
          <a:avLst/>
        </a:prstGeom>
        <a:solidFill>
          <a:schemeClr val="accent3">
            <a:alpha val="50000"/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культурный капитал</a:t>
          </a:r>
          <a:endParaRPr lang="ru-RU" sz="1800" kern="1200" dirty="0"/>
        </a:p>
      </dsp:txBody>
      <dsp:txXfrm>
        <a:off x="1153487" y="1865984"/>
        <a:ext cx="1244298" cy="1140606"/>
      </dsp:txXfrm>
    </dsp:sp>
    <dsp:sp modelId="{EE7AC979-284D-41A5-B371-F89D5DF7CF82}">
      <dsp:nvSpPr>
        <dsp:cNvPr id="0" name=""/>
        <dsp:cNvSpPr/>
      </dsp:nvSpPr>
      <dsp:spPr>
        <a:xfrm>
          <a:off x="2482916" y="1382553"/>
          <a:ext cx="2073830" cy="2073830"/>
        </a:xfrm>
        <a:prstGeom prst="ellipse">
          <a:avLst/>
        </a:prstGeom>
        <a:solidFill>
          <a:schemeClr val="accent3">
            <a:alpha val="50000"/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социальный капитал</a:t>
          </a:r>
          <a:endParaRPr lang="ru-RU" sz="1800" kern="1200" dirty="0"/>
        </a:p>
      </dsp:txBody>
      <dsp:txXfrm>
        <a:off x="2678202" y="1918293"/>
        <a:ext cx="1244298" cy="1140606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A518219-3AC2-4A0B-9A18-2FBE778A7471}">
      <dsp:nvSpPr>
        <dsp:cNvPr id="0" name=""/>
        <dsp:cNvSpPr/>
      </dsp:nvSpPr>
      <dsp:spPr>
        <a:xfrm>
          <a:off x="1361948" y="363054"/>
          <a:ext cx="3295559" cy="3483116"/>
        </a:xfrm>
        <a:prstGeom prst="pie">
          <a:avLst>
            <a:gd name="adj1" fmla="val 16200000"/>
            <a:gd name="adj2" fmla="val 18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C00000"/>
              </a:solidFill>
            </a:rPr>
            <a:t>Вне-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C00000"/>
              </a:solidFill>
            </a:rPr>
            <a:t>формальное</a:t>
          </a:r>
          <a:endParaRPr lang="ru-RU" sz="1400" b="1" kern="1200" dirty="0">
            <a:solidFill>
              <a:srgbClr val="C00000"/>
            </a:solidFill>
          </a:endParaRPr>
        </a:p>
      </dsp:txBody>
      <dsp:txXfrm>
        <a:off x="3153713" y="1005772"/>
        <a:ext cx="1118136" cy="1161038"/>
      </dsp:txXfrm>
    </dsp:sp>
    <dsp:sp modelId="{31AA70D6-8CDC-4506-84C3-37BE12FFD5B6}">
      <dsp:nvSpPr>
        <dsp:cNvPr id="0" name=""/>
        <dsp:cNvSpPr/>
      </dsp:nvSpPr>
      <dsp:spPr>
        <a:xfrm>
          <a:off x="1177640" y="388505"/>
          <a:ext cx="3447743" cy="3447743"/>
        </a:xfrm>
        <a:prstGeom prst="pie">
          <a:avLst>
            <a:gd name="adj1" fmla="val 1800000"/>
            <a:gd name="adj2" fmla="val 90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7030A0"/>
              </a:solidFill>
            </a:rPr>
            <a:t>Неформальное</a:t>
          </a:r>
          <a:endParaRPr lang="ru-RU" sz="1400" b="1" kern="1200" dirty="0">
            <a:solidFill>
              <a:srgbClr val="7030A0"/>
            </a:solidFill>
          </a:endParaRPr>
        </a:p>
      </dsp:txBody>
      <dsp:txXfrm>
        <a:off x="2121665" y="2563867"/>
        <a:ext cx="1559693" cy="1067158"/>
      </dsp:txXfrm>
    </dsp:sp>
    <dsp:sp modelId="{8C3EB1BD-5F3A-4C72-B2E8-028475078F22}">
      <dsp:nvSpPr>
        <dsp:cNvPr id="0" name=""/>
        <dsp:cNvSpPr/>
      </dsp:nvSpPr>
      <dsp:spPr>
        <a:xfrm>
          <a:off x="1177640" y="388505"/>
          <a:ext cx="3447743" cy="3447743"/>
        </a:xfrm>
        <a:prstGeom prst="pie">
          <a:avLst>
            <a:gd name="adj1" fmla="val 9000000"/>
            <a:gd name="adj2" fmla="val 1620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rgbClr val="006600"/>
              </a:solidFill>
            </a:rPr>
            <a:t>Формальное</a:t>
          </a:r>
          <a:endParaRPr lang="ru-RU" sz="1400" b="1" kern="1200" dirty="0">
            <a:solidFill>
              <a:srgbClr val="006600"/>
            </a:solidFill>
          </a:endParaRPr>
        </a:p>
      </dsp:txBody>
      <dsp:txXfrm>
        <a:off x="1547041" y="1065740"/>
        <a:ext cx="1169769" cy="1149247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E5B69597-80B2-4D58-8BD1-1D1AC5793D1B}">
      <dsp:nvSpPr>
        <dsp:cNvPr id="0" name=""/>
        <dsp:cNvSpPr/>
      </dsp:nvSpPr>
      <dsp:spPr>
        <a:xfrm>
          <a:off x="577864" y="0"/>
          <a:ext cx="6549127" cy="1268760"/>
        </a:xfrm>
        <a:prstGeom prst="rightArrow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5A4D90-63CF-498C-9893-9F253FAB96D0}">
      <dsp:nvSpPr>
        <dsp:cNvPr id="0" name=""/>
        <dsp:cNvSpPr/>
      </dsp:nvSpPr>
      <dsp:spPr>
        <a:xfrm>
          <a:off x="423" y="188639"/>
          <a:ext cx="2364596" cy="89148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2">
                  <a:lumMod val="75000"/>
                </a:schemeClr>
              </a:solidFill>
            </a:rPr>
            <a:t>Дети и подростки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2">
                  <a:lumMod val="75000"/>
                </a:schemeClr>
              </a:solidFill>
            </a:rPr>
            <a:t>85 %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 dirty="0"/>
        </a:p>
      </dsp:txBody>
      <dsp:txXfrm>
        <a:off x="423" y="188639"/>
        <a:ext cx="2364596" cy="891481"/>
      </dsp:txXfrm>
    </dsp:sp>
    <dsp:sp modelId="{18C8F164-1223-4D82-8555-DFC9F4D7CAB8}">
      <dsp:nvSpPr>
        <dsp:cNvPr id="0" name=""/>
        <dsp:cNvSpPr/>
      </dsp:nvSpPr>
      <dsp:spPr>
        <a:xfrm>
          <a:off x="2670129" y="188639"/>
          <a:ext cx="2364596" cy="89148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2">
                  <a:lumMod val="75000"/>
                </a:schemeClr>
              </a:solidFill>
            </a:rPr>
            <a:t>Студенческая молодежь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2">
                  <a:lumMod val="75000"/>
                </a:schemeClr>
              </a:solidFill>
            </a:rPr>
            <a:t>70 %</a:t>
          </a:r>
          <a:endParaRPr lang="ru-RU" sz="20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2670129" y="188639"/>
        <a:ext cx="2364596" cy="891481"/>
      </dsp:txXfrm>
    </dsp:sp>
    <dsp:sp modelId="{9E58242B-9277-4505-92F2-52F34AEB870D}">
      <dsp:nvSpPr>
        <dsp:cNvPr id="0" name=""/>
        <dsp:cNvSpPr/>
      </dsp:nvSpPr>
      <dsp:spPr>
        <a:xfrm>
          <a:off x="5339835" y="188639"/>
          <a:ext cx="2364596" cy="891481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2">
                  <a:lumMod val="75000"/>
                </a:schemeClr>
              </a:solidFill>
            </a:rPr>
            <a:t>Взрослое население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2">
                  <a:lumMod val="75000"/>
                </a:schemeClr>
              </a:solidFill>
            </a:rPr>
            <a:t>55 %</a:t>
          </a:r>
          <a:endParaRPr lang="ru-RU" sz="1800" b="1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5339835" y="188639"/>
        <a:ext cx="2364596" cy="891481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4C9174C-9DF4-4CB0-BD48-DF0CDF398D44}">
      <dsp:nvSpPr>
        <dsp:cNvPr id="0" name=""/>
        <dsp:cNvSpPr/>
      </dsp:nvSpPr>
      <dsp:spPr>
        <a:xfrm>
          <a:off x="0" y="0"/>
          <a:ext cx="2952328" cy="2952328"/>
        </a:xfrm>
        <a:prstGeom prst="triangl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7D0ADA-0EB9-4B5E-B775-AE052821D109}">
      <dsp:nvSpPr>
        <dsp:cNvPr id="0" name=""/>
        <dsp:cNvSpPr/>
      </dsp:nvSpPr>
      <dsp:spPr>
        <a:xfrm>
          <a:off x="-176575" y="300144"/>
          <a:ext cx="8130014" cy="69216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6">
                  <a:lumMod val="50000"/>
                </a:schemeClr>
              </a:solidFill>
            </a:rPr>
            <a:t>1. Формирование ресурсных центров социального образования</a:t>
          </a:r>
          <a:endParaRPr lang="ru-RU" sz="14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-176575" y="300144"/>
        <a:ext cx="8130014" cy="692161"/>
      </dsp:txXfrm>
    </dsp:sp>
    <dsp:sp modelId="{B464B74D-DA18-4898-A192-C1231C2CEFE1}">
      <dsp:nvSpPr>
        <dsp:cNvPr id="0" name=""/>
        <dsp:cNvSpPr/>
      </dsp:nvSpPr>
      <dsp:spPr>
        <a:xfrm>
          <a:off x="-176575" y="1077812"/>
          <a:ext cx="8130014" cy="70954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6">
                  <a:lumMod val="50000"/>
                </a:schemeClr>
              </a:solidFill>
            </a:rPr>
            <a:t>2. Координация социальных сетей участников социального образования </a:t>
          </a:r>
          <a:endParaRPr lang="ru-RU" sz="14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-176575" y="1077812"/>
        <a:ext cx="8130014" cy="709545"/>
      </dsp:txXfrm>
    </dsp:sp>
    <dsp:sp modelId="{228881BE-0F9E-49E1-9D19-A038F6645DFE}">
      <dsp:nvSpPr>
        <dsp:cNvPr id="0" name=""/>
        <dsp:cNvSpPr/>
      </dsp:nvSpPr>
      <dsp:spPr>
        <a:xfrm>
          <a:off x="-176575" y="1922689"/>
          <a:ext cx="8130014" cy="782549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accent6">
                  <a:lumMod val="50000"/>
                </a:schemeClr>
              </a:solidFill>
            </a:rPr>
            <a:t>3. Создание базы для практического развития и реализации социальных компетенций </a:t>
          </a:r>
          <a:r>
            <a:rPr lang="ru-RU" sz="1300" b="1" kern="1200" dirty="0" smtClean="0">
              <a:solidFill>
                <a:schemeClr val="accent6">
                  <a:lumMod val="50000"/>
                </a:schemeClr>
              </a:solidFill>
            </a:rPr>
            <a:t>(добровольчество, благотворительность,  гражданское участие,  социальное проектирование, территориальное общественное самоуправление и т.д.)</a:t>
          </a:r>
          <a:endParaRPr lang="ru-RU" sz="13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-176575" y="1922689"/>
        <a:ext cx="8130014" cy="7825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BD8AB-EA7C-48F3-9204-2BB7F64852EA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3A13AA-E362-4536-AA68-956A09893FC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BBC52B-4A15-4190-968E-D7EED0AF4A1C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9CD5D-8EFD-46B2-B37D-30D34179F71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208C5B-82BF-40B3-99F5-5C1E53C15EDE}" type="slidenum">
              <a:rPr lang="ru-RU"/>
              <a:pPr/>
              <a:t>1</a:t>
            </a:fld>
            <a:endParaRPr lang="ru-RU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9F2AFFB-360B-4CF1-ACB6-7D13EFDEEACC}" type="slidenum">
              <a:rPr lang="ru-RU">
                <a:latin typeface="Arial" pitchFamily="34" charset="0"/>
              </a:rPr>
              <a:pPr/>
              <a:t>24</a:t>
            </a:fld>
            <a:endParaRPr lang="ru-RU">
              <a:latin typeface="Arial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18177804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411275-4319-4C84-AB0C-065663810F4F}" type="slidenum">
              <a:rPr lang="ru-RU"/>
              <a:pPr/>
              <a:t>33</a:t>
            </a:fld>
            <a:endParaRPr lang="ru-RU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96664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Прямоуг.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8FB523C-A75D-4B9E-BCD0-91AB65656D01}" type="slidenum">
              <a:rPr lang="ru-RU" smtClean="0"/>
              <a:pPr eaLnBrk="1" hangingPunct="1"/>
              <a:t>47</a:t>
            </a:fld>
            <a:endParaRPr lang="ru-RU" smtClean="0"/>
          </a:p>
        </p:txBody>
      </p:sp>
      <p:sp>
        <p:nvSpPr>
          <p:cNvPr id="28675" name="Прямоуг.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Прямоуг.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xmlns="" val="4076378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208C5B-82BF-40B3-99F5-5C1E53C15EDE}" type="slidenum">
              <a:rPr lang="ru-RU"/>
              <a:pPr/>
              <a:t>51</a:t>
            </a:fld>
            <a:endParaRPr lang="ru-RU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557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1D75F-83E3-4845-9D80-1E5A42CF32A8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6030F-B2C7-4324-966C-C3EB9E0904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1D75F-83E3-4845-9D80-1E5A42CF32A8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6030F-B2C7-4324-966C-C3EB9E0904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1D75F-83E3-4845-9D80-1E5A42CF32A8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6030F-B2C7-4324-966C-C3EB9E0904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1D75F-83E3-4845-9D80-1E5A42CF32A8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6030F-B2C7-4324-966C-C3EB9E0904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1D75F-83E3-4845-9D80-1E5A42CF32A8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6030F-B2C7-4324-966C-C3EB9E0904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1D75F-83E3-4845-9D80-1E5A42CF32A8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6030F-B2C7-4324-966C-C3EB9E0904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1D75F-83E3-4845-9D80-1E5A42CF32A8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6030F-B2C7-4324-966C-C3EB9E0904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1D75F-83E3-4845-9D80-1E5A42CF32A8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6030F-B2C7-4324-966C-C3EB9E0904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1D75F-83E3-4845-9D80-1E5A42CF32A8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6030F-B2C7-4324-966C-C3EB9E0904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1D75F-83E3-4845-9D80-1E5A42CF32A8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6030F-B2C7-4324-966C-C3EB9E0904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1D75F-83E3-4845-9D80-1E5A42CF32A8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6030F-B2C7-4324-966C-C3EB9E0904F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1D75F-83E3-4845-9D80-1E5A42CF32A8}" type="datetimeFigureOut">
              <a:rPr lang="ru-RU" smtClean="0"/>
              <a:pPr/>
              <a:t>10.03.2020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6030F-B2C7-4324-966C-C3EB9E0904F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&#1080;&#1086;&#1089;&#1083;.&#1088;&#1092;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microsoft.com/office/2007/relationships/diagramDrawing" Target="../diagrams/drawing2.xml"/><Relationship Id="rId3" Type="http://schemas.openxmlformats.org/officeDocument/2006/relationships/diagramLayout" Target="../diagrams/layout1.xml"/><Relationship Id="rId7" Type="http://schemas.openxmlformats.org/officeDocument/2006/relationships/image" Target="../media/image32.png"/><Relationship Id="rId12" Type="http://schemas.openxmlformats.org/officeDocument/2006/relationships/diagramColors" Target="../diagrams/colors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openxmlformats.org/officeDocument/2006/relationships/diagramQuickStyle" Target="../diagrams/quickStyle2.xml"/><Relationship Id="rId5" Type="http://schemas.openxmlformats.org/officeDocument/2006/relationships/diagramColors" Target="../diagrams/colors1.xml"/><Relationship Id="rId10" Type="http://schemas.openxmlformats.org/officeDocument/2006/relationships/diagramLayout" Target="../diagrams/layout2.xml"/><Relationship Id="rId4" Type="http://schemas.openxmlformats.org/officeDocument/2006/relationships/diagramQuickStyle" Target="../diagrams/quickStyle1.xml"/><Relationship Id="rId9" Type="http://schemas.openxmlformats.org/officeDocument/2006/relationships/diagramData" Target="../diagrams/data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9B%D0%B0%D1%82%D0%B8%D0%BD%D1%81%D0%BA%D0%B8%D0%B9_%D1%8F%D0%B7%D1%8B%D0%BA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wmf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5.jpeg"/><Relationship Id="rId7" Type="http://schemas.openxmlformats.org/officeDocument/2006/relationships/image" Target="../media/image89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A4%D0%B0%D0%B9%D0%BB:Nesterov_Ilyin.jpg" TargetMode="Externa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6" Type="http://schemas.openxmlformats.org/officeDocument/2006/relationships/image" Target="http://solzhenitsyn.ru/upload/iblock/b35/jzl-036.jpg" TargetMode="Externa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ave.org/" TargetMode="External"/><Relationship Id="rId3" Type="http://schemas.openxmlformats.org/officeDocument/2006/relationships/hyperlink" Target="http://www.worldvolunteerweb.org/intl-volunteer-day.html" TargetMode="External"/><Relationship Id="rId7" Type="http://schemas.openxmlformats.org/officeDocument/2006/relationships/image" Target="../media/image20.jpeg"/><Relationship Id="rId12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hyperlink" Target="http://www.iave.org/contact.cfm" TargetMode="External"/><Relationship Id="rId5" Type="http://schemas.openxmlformats.org/officeDocument/2006/relationships/hyperlink" Target="http://www.unvolunteers.org/index.htm" TargetMode="External"/><Relationship Id="rId10" Type="http://schemas.openxmlformats.org/officeDocument/2006/relationships/hyperlink" Target="http://www.iave.org/partners.cfm" TargetMode="External"/><Relationship Id="rId4" Type="http://schemas.openxmlformats.org/officeDocument/2006/relationships/image" Target="../media/image18.jpeg"/><Relationship Id="rId9" Type="http://schemas.openxmlformats.org/officeDocument/2006/relationships/hyperlink" Target="http://www.iave.org/events.cfm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5616" y="3717032"/>
            <a:ext cx="7776864" cy="2088232"/>
          </a:xfrm>
        </p:spPr>
        <p:txBody>
          <a:bodyPr>
            <a:noAutofit/>
          </a:bodyPr>
          <a:lstStyle/>
          <a:p>
            <a:pPr algn="l">
              <a:lnSpc>
                <a:spcPct val="80000"/>
              </a:lnSpc>
            </a:pP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директор Института общественного служения, </a:t>
            </a:r>
          </a:p>
          <a:p>
            <a:pPr algn="l"/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председатель Комиссии по общественному служению Федерального экспертного совета по местному самоуправлению и территориальным сообществам, </a:t>
            </a:r>
          </a:p>
          <a:p>
            <a:pPr algn="l"/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руководитель службы стратегического развития </a:t>
            </a:r>
          </a:p>
          <a:p>
            <a:pPr algn="l"/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ГБОУ Школа № 1357 «На </a:t>
            </a:r>
            <a:r>
              <a:rPr lang="ru-RU" sz="1600" b="1" dirty="0" err="1" smtClean="0">
                <a:solidFill>
                  <a:srgbClr val="002060"/>
                </a:solidFill>
                <a:latin typeface="Georgia" pitchFamily="18" charset="0"/>
              </a:rPr>
              <a:t>Братиславской</a:t>
            </a:r>
            <a:r>
              <a:rPr lang="ru-RU" sz="1600" b="1" dirty="0" smtClean="0">
                <a:solidFill>
                  <a:srgbClr val="002060"/>
                </a:solidFill>
                <a:latin typeface="Georgia" pitchFamily="18" charset="0"/>
              </a:rPr>
              <a:t>»,  к.п.н. </a:t>
            </a:r>
          </a:p>
          <a:p>
            <a:pPr algn="l">
              <a:lnSpc>
                <a:spcPct val="80000"/>
              </a:lnSpc>
            </a:pPr>
            <a:r>
              <a:rPr lang="ru-RU" sz="2800" b="1" dirty="0" smtClean="0">
                <a:solidFill>
                  <a:srgbClr val="C00000"/>
                </a:solidFill>
              </a:rPr>
              <a:t>Решетников </a:t>
            </a:r>
          </a:p>
          <a:p>
            <a:pPr algn="l">
              <a:lnSpc>
                <a:spcPct val="80000"/>
              </a:lnSpc>
            </a:pPr>
            <a:r>
              <a:rPr lang="ru-RU" sz="2800" b="1" dirty="0" smtClean="0">
                <a:solidFill>
                  <a:srgbClr val="C00000"/>
                </a:solidFill>
              </a:rPr>
              <a:t>Олег Викторович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005024"/>
                </a:solidFill>
                <a:hlinkClick r:id="rId3"/>
              </a:rPr>
              <a:t>www.</a:t>
            </a:r>
            <a:r>
              <a:rPr lang="ru-RU" sz="2400" dirty="0" err="1" smtClean="0">
                <a:solidFill>
                  <a:srgbClr val="005024"/>
                </a:solidFill>
                <a:hlinkClick r:id="rId3"/>
              </a:rPr>
              <a:t>ИОСЛ.рф</a:t>
            </a:r>
            <a:r>
              <a:rPr lang="ru-RU" sz="2400" dirty="0" smtClean="0">
                <a:solidFill>
                  <a:srgbClr val="005024"/>
                </a:solidFill>
              </a:rPr>
              <a:t> </a:t>
            </a:r>
          </a:p>
          <a:p>
            <a:pPr algn="l">
              <a:lnSpc>
                <a:spcPct val="80000"/>
              </a:lnSpc>
            </a:pPr>
            <a:endParaRPr lang="ru-RU" sz="2800" b="1" dirty="0">
              <a:solidFill>
                <a:srgbClr val="005024"/>
              </a:solidFill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4" cstate="print"/>
          <a:srcRect l="13730" t="26586" r="43112" b="9215"/>
          <a:stretch>
            <a:fillRect/>
          </a:stretch>
        </p:blipFill>
        <p:spPr bwMode="auto">
          <a:xfrm>
            <a:off x="6732240" y="4581128"/>
            <a:ext cx="2016224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187624" y="260648"/>
            <a:ext cx="77048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</a:rPr>
              <a:t>«Общественное проектирование в муниципалитетах и 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ресурсы </a:t>
            </a:r>
            <a:r>
              <a:rPr lang="ru-RU" sz="2800" b="1" dirty="0">
                <a:solidFill>
                  <a:srgbClr val="C00000"/>
                </a:solidFill>
              </a:rPr>
              <a:t>общественного служения 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(</a:t>
            </a:r>
            <a:r>
              <a:rPr lang="ru-RU" sz="2800" b="1" dirty="0">
                <a:solidFill>
                  <a:srgbClr val="C00000"/>
                </a:solidFill>
              </a:rPr>
              <a:t>добровольчество и благотворительность) </a:t>
            </a:r>
            <a:endParaRPr lang="ru-RU" sz="28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в </a:t>
            </a:r>
            <a:r>
              <a:rPr lang="ru-RU" sz="2800" b="1" dirty="0">
                <a:solidFill>
                  <a:srgbClr val="C00000"/>
                </a:solidFill>
              </a:rPr>
              <a:t>решении вопросов местного значения</a:t>
            </a:r>
            <a:r>
              <a:rPr lang="ru-RU" sz="2800" b="1" dirty="0" smtClean="0">
                <a:solidFill>
                  <a:srgbClr val="C00000"/>
                </a:solidFill>
              </a:rPr>
              <a:t>»</a:t>
            </a: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0997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1520" y="404664"/>
            <a:ext cx="8784976" cy="626469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32500" lnSpcReduction="20000"/>
          </a:bodyPr>
          <a:lstStyle/>
          <a:p>
            <a:pPr>
              <a:buNone/>
            </a:pPr>
            <a:r>
              <a:rPr lang="ru-RU" sz="8600" dirty="0" smtClean="0">
                <a:solidFill>
                  <a:srgbClr val="CC3300"/>
                </a:solidFill>
              </a:rPr>
              <a:t>ВОПРОСЫ ГРАЖДАНСКОГО УЧАСТИЯ</a:t>
            </a:r>
          </a:p>
          <a:p>
            <a:endParaRPr lang="ru-RU" dirty="0" smtClean="0"/>
          </a:p>
          <a:p>
            <a:pPr lvl="0"/>
            <a:r>
              <a:rPr lang="ru-RU" sz="5200" b="1" dirty="0" smtClean="0">
                <a:solidFill>
                  <a:schemeClr val="accent6">
                    <a:lumMod val="50000"/>
                  </a:schemeClr>
                </a:solidFill>
              </a:rPr>
              <a:t>Новая модель социального государства </a:t>
            </a:r>
            <a:r>
              <a:rPr lang="ru-RU" sz="5200" b="1" dirty="0" smtClean="0">
                <a:solidFill>
                  <a:schemeClr val="tx2">
                    <a:lumMod val="75000"/>
                  </a:schemeClr>
                </a:solidFill>
              </a:rPr>
              <a:t>– </a:t>
            </a:r>
            <a:r>
              <a:rPr lang="ru-RU" sz="5200" b="1" dirty="0" err="1" smtClean="0">
                <a:solidFill>
                  <a:schemeClr val="tx2">
                    <a:lumMod val="75000"/>
                  </a:schemeClr>
                </a:solidFill>
              </a:rPr>
              <a:t>партисипативная</a:t>
            </a:r>
            <a:r>
              <a:rPr lang="ru-RU" sz="5200" b="1" dirty="0" smtClean="0">
                <a:solidFill>
                  <a:schemeClr val="tx2">
                    <a:lumMod val="75000"/>
                  </a:schemeClr>
                </a:solidFill>
              </a:rPr>
              <a:t> модель политической модернизации, что мы пропустили? </a:t>
            </a:r>
          </a:p>
          <a:p>
            <a:pPr lvl="0"/>
            <a:r>
              <a:rPr lang="ru-RU" sz="5200" b="1" dirty="0" smtClean="0">
                <a:solidFill>
                  <a:schemeClr val="accent6">
                    <a:lumMod val="50000"/>
                  </a:schemeClr>
                </a:solidFill>
              </a:rPr>
              <a:t>Демократический конец истории </a:t>
            </a:r>
            <a:r>
              <a:rPr lang="ru-RU" sz="5200" b="1" dirty="0" smtClean="0">
                <a:solidFill>
                  <a:schemeClr val="tx2">
                    <a:lumMod val="75000"/>
                  </a:schemeClr>
                </a:solidFill>
              </a:rPr>
              <a:t>– новое кино про демократию это сиквел, </a:t>
            </a:r>
            <a:r>
              <a:rPr lang="ru-RU" sz="5200" b="1" dirty="0" err="1" smtClean="0">
                <a:solidFill>
                  <a:schemeClr val="tx2">
                    <a:lumMod val="75000"/>
                  </a:schemeClr>
                </a:solidFill>
              </a:rPr>
              <a:t>приквел</a:t>
            </a:r>
            <a:r>
              <a:rPr lang="ru-RU" sz="5200" b="1" dirty="0" smtClean="0">
                <a:solidFill>
                  <a:schemeClr val="tx2">
                    <a:lumMod val="75000"/>
                  </a:schemeClr>
                </a:solidFill>
              </a:rPr>
              <a:t> или </a:t>
            </a:r>
            <a:r>
              <a:rPr lang="ru-RU" sz="5200" b="1" dirty="0" err="1" smtClean="0">
                <a:solidFill>
                  <a:schemeClr val="tx2">
                    <a:lumMod val="75000"/>
                  </a:schemeClr>
                </a:solidFill>
              </a:rPr>
              <a:t>спин-оф</a:t>
            </a:r>
            <a:r>
              <a:rPr lang="ru-RU" sz="5200" b="1" dirty="0" smtClean="0">
                <a:solidFill>
                  <a:schemeClr val="tx2">
                    <a:lumMod val="75000"/>
                  </a:schemeClr>
                </a:solidFill>
              </a:rPr>
              <a:t>? </a:t>
            </a:r>
          </a:p>
          <a:p>
            <a:pPr lvl="0"/>
            <a:r>
              <a:rPr lang="ru-RU" sz="5200" b="1" dirty="0" smtClean="0">
                <a:solidFill>
                  <a:schemeClr val="accent6">
                    <a:lumMod val="50000"/>
                  </a:schemeClr>
                </a:solidFill>
              </a:rPr>
              <a:t>Границы и типы современной  демократии </a:t>
            </a:r>
            <a:r>
              <a:rPr lang="ru-RU" sz="5200" b="1" dirty="0" smtClean="0">
                <a:solidFill>
                  <a:schemeClr val="tx2">
                    <a:lumMod val="75000"/>
                  </a:schemeClr>
                </a:solidFill>
              </a:rPr>
              <a:t>– бывает ли демократия второй свежести? </a:t>
            </a:r>
          </a:p>
          <a:p>
            <a:pPr lvl="0"/>
            <a:r>
              <a:rPr lang="ru-RU" sz="5200" b="1" dirty="0" smtClean="0">
                <a:solidFill>
                  <a:schemeClr val="accent6">
                    <a:lumMod val="50000"/>
                  </a:schemeClr>
                </a:solidFill>
              </a:rPr>
              <a:t>Гражданское участие </a:t>
            </a:r>
            <a:r>
              <a:rPr lang="ru-RU" sz="5200" b="1" dirty="0" smtClean="0">
                <a:solidFill>
                  <a:schemeClr val="tx2">
                    <a:lumMod val="75000"/>
                  </a:schemeClr>
                </a:solidFill>
              </a:rPr>
              <a:t>– что делают граждане в государстве участия, когда остаются без присмотра </a:t>
            </a:r>
          </a:p>
          <a:p>
            <a:pPr lvl="0"/>
            <a:r>
              <a:rPr lang="ru-RU" sz="5200" b="1" dirty="0" smtClean="0">
                <a:solidFill>
                  <a:schemeClr val="accent6">
                    <a:lumMod val="50000"/>
                  </a:schemeClr>
                </a:solidFill>
              </a:rPr>
              <a:t>Социальный капитал </a:t>
            </a:r>
            <a:r>
              <a:rPr lang="ru-RU" sz="5200" b="1" dirty="0" smtClean="0">
                <a:solidFill>
                  <a:schemeClr val="tx2">
                    <a:lumMod val="75000"/>
                  </a:schemeClr>
                </a:solidFill>
              </a:rPr>
              <a:t>– чем выкупается общность из ломбарда сильного государства </a:t>
            </a:r>
          </a:p>
          <a:p>
            <a:pPr lvl="0"/>
            <a:r>
              <a:rPr lang="ru-RU" sz="5200" b="1" dirty="0" smtClean="0">
                <a:solidFill>
                  <a:schemeClr val="accent6">
                    <a:lumMod val="50000"/>
                  </a:schemeClr>
                </a:solidFill>
              </a:rPr>
              <a:t>Общественная политика </a:t>
            </a:r>
            <a:r>
              <a:rPr lang="ru-RU" sz="5200" b="1" dirty="0" smtClean="0">
                <a:solidFill>
                  <a:schemeClr val="tx2">
                    <a:lumMod val="75000"/>
                  </a:schemeClr>
                </a:solidFill>
              </a:rPr>
              <a:t>– автономно, но вместе с государством – предмет зависти или утопия?</a:t>
            </a:r>
          </a:p>
          <a:p>
            <a:pPr lvl="0"/>
            <a:r>
              <a:rPr lang="ru-RU" sz="5200" b="1" dirty="0" err="1" smtClean="0">
                <a:solidFill>
                  <a:schemeClr val="accent6">
                    <a:lumMod val="50000"/>
                  </a:schemeClr>
                </a:solidFill>
              </a:rPr>
              <a:t>Институализация</a:t>
            </a:r>
            <a:r>
              <a:rPr lang="ru-RU" sz="5200" b="1" dirty="0" smtClean="0">
                <a:solidFill>
                  <a:schemeClr val="accent6">
                    <a:lumMod val="50000"/>
                  </a:schemeClr>
                </a:solidFill>
              </a:rPr>
              <a:t> социального служения </a:t>
            </a:r>
            <a:r>
              <a:rPr lang="ru-RU" sz="5200" b="1" dirty="0" smtClean="0">
                <a:solidFill>
                  <a:schemeClr val="tx2">
                    <a:lumMod val="75000"/>
                  </a:schemeClr>
                </a:solidFill>
              </a:rPr>
              <a:t>– цена жертвы в планах на будущее </a:t>
            </a:r>
          </a:p>
          <a:p>
            <a:pPr lvl="0"/>
            <a:r>
              <a:rPr lang="ru-RU" sz="5200" b="1" dirty="0" smtClean="0">
                <a:solidFill>
                  <a:schemeClr val="accent6">
                    <a:lumMod val="50000"/>
                  </a:schemeClr>
                </a:solidFill>
              </a:rPr>
              <a:t>Социальный конструктивизм </a:t>
            </a:r>
            <a:r>
              <a:rPr lang="ru-RU" sz="5200" b="1" dirty="0" smtClean="0">
                <a:solidFill>
                  <a:schemeClr val="tx2">
                    <a:lumMod val="75000"/>
                  </a:schemeClr>
                </a:solidFill>
              </a:rPr>
              <a:t>– где вход в реальность и можно ли вернуться обратно? </a:t>
            </a:r>
          </a:p>
          <a:p>
            <a:pPr lvl="0"/>
            <a:r>
              <a:rPr lang="ru-RU" sz="5200" b="1" dirty="0" smtClean="0">
                <a:solidFill>
                  <a:schemeClr val="accent6">
                    <a:lumMod val="50000"/>
                  </a:schemeClr>
                </a:solidFill>
              </a:rPr>
              <a:t>Самоорганизация в сообществах </a:t>
            </a:r>
            <a:r>
              <a:rPr lang="ru-RU" sz="5200" b="1" dirty="0" smtClean="0">
                <a:solidFill>
                  <a:schemeClr val="tx2">
                    <a:lumMod val="75000"/>
                  </a:schemeClr>
                </a:solidFill>
              </a:rPr>
              <a:t>– самоуправление или </a:t>
            </a:r>
            <a:r>
              <a:rPr lang="ru-RU" sz="5200" b="1" dirty="0" err="1" smtClean="0">
                <a:solidFill>
                  <a:schemeClr val="tx2">
                    <a:lumMod val="75000"/>
                  </a:schemeClr>
                </a:solidFill>
              </a:rPr>
              <a:t>самоподчинение</a:t>
            </a:r>
            <a:r>
              <a:rPr lang="ru-RU" sz="5200" b="1" dirty="0" smtClean="0">
                <a:solidFill>
                  <a:schemeClr val="tx2">
                    <a:lumMod val="75000"/>
                  </a:schemeClr>
                </a:solidFill>
              </a:rPr>
              <a:t>, кто это выбирает? </a:t>
            </a:r>
          </a:p>
          <a:p>
            <a:pPr lvl="0"/>
            <a:r>
              <a:rPr lang="ru-RU" sz="5200" b="1" dirty="0" smtClean="0">
                <a:solidFill>
                  <a:schemeClr val="accent6">
                    <a:lumMod val="50000"/>
                  </a:schemeClr>
                </a:solidFill>
              </a:rPr>
              <a:t>Общинная жизнь</a:t>
            </a:r>
            <a:r>
              <a:rPr lang="ru-RU" sz="5200" b="1" dirty="0" smtClean="0">
                <a:solidFill>
                  <a:schemeClr val="tx2">
                    <a:lumMod val="75000"/>
                  </a:schemeClr>
                </a:solidFill>
              </a:rPr>
              <a:t> – новые общины в сети и в чем их вера?</a:t>
            </a:r>
          </a:p>
          <a:p>
            <a:pPr lvl="0"/>
            <a:r>
              <a:rPr lang="ru-RU" sz="5200" b="1" dirty="0" smtClean="0">
                <a:solidFill>
                  <a:schemeClr val="accent6">
                    <a:lumMod val="50000"/>
                  </a:schemeClr>
                </a:solidFill>
              </a:rPr>
              <a:t>Добрососедские отношения </a:t>
            </a:r>
            <a:r>
              <a:rPr lang="ru-RU" sz="5200" b="1" dirty="0" smtClean="0">
                <a:solidFill>
                  <a:schemeClr val="tx2">
                    <a:lumMod val="75000"/>
                  </a:schemeClr>
                </a:solidFill>
              </a:rPr>
              <a:t>– что хорошего можно ждать от соседей? </a:t>
            </a:r>
          </a:p>
          <a:p>
            <a:pPr lvl="0"/>
            <a:r>
              <a:rPr lang="ru-RU" sz="5200" b="1" dirty="0" smtClean="0">
                <a:solidFill>
                  <a:schemeClr val="accent6">
                    <a:lumMod val="50000"/>
                  </a:schemeClr>
                </a:solidFill>
              </a:rPr>
              <a:t>Общественный контроль  </a:t>
            </a:r>
            <a:r>
              <a:rPr lang="ru-RU" sz="5200" b="1" dirty="0" smtClean="0">
                <a:solidFill>
                  <a:schemeClr val="tx2">
                    <a:lumMod val="75000"/>
                  </a:schemeClr>
                </a:solidFill>
              </a:rPr>
              <a:t>– кто кому сторож и спит ли совесть общества? </a:t>
            </a:r>
          </a:p>
          <a:p>
            <a:pPr lvl="0"/>
            <a:r>
              <a:rPr lang="ru-RU" sz="5200" b="1" dirty="0" smtClean="0">
                <a:solidFill>
                  <a:schemeClr val="accent6">
                    <a:lumMod val="50000"/>
                  </a:schemeClr>
                </a:solidFill>
              </a:rPr>
              <a:t>Элита </a:t>
            </a:r>
            <a:r>
              <a:rPr lang="ru-RU" sz="5200" b="1" dirty="0" err="1" smtClean="0">
                <a:solidFill>
                  <a:schemeClr val="accent6">
                    <a:lumMod val="50000"/>
                  </a:schemeClr>
                </a:solidFill>
              </a:rPr>
              <a:t>партисипативного</a:t>
            </a:r>
            <a:r>
              <a:rPr lang="ru-RU" sz="5200" b="1" dirty="0" smtClean="0">
                <a:solidFill>
                  <a:schemeClr val="accent6">
                    <a:lumMod val="50000"/>
                  </a:schemeClr>
                </a:solidFill>
              </a:rPr>
              <a:t> общества </a:t>
            </a:r>
            <a:r>
              <a:rPr lang="ru-RU" sz="5200" b="1" dirty="0" smtClean="0">
                <a:solidFill>
                  <a:schemeClr val="tx2">
                    <a:lumMod val="75000"/>
                  </a:schemeClr>
                </a:solidFill>
              </a:rPr>
              <a:t>– элита без лидеров  в государствах без границ </a:t>
            </a:r>
          </a:p>
          <a:p>
            <a:pPr lvl="0"/>
            <a:r>
              <a:rPr lang="ru-RU" sz="5200" b="1" dirty="0" smtClean="0">
                <a:solidFill>
                  <a:schemeClr val="accent6">
                    <a:lumMod val="50000"/>
                  </a:schemeClr>
                </a:solidFill>
              </a:rPr>
              <a:t>Политические выборы </a:t>
            </a:r>
            <a:r>
              <a:rPr lang="ru-RU" sz="5200" b="1" dirty="0" smtClean="0">
                <a:solidFill>
                  <a:schemeClr val="tx2">
                    <a:lumMod val="75000"/>
                  </a:schemeClr>
                </a:solidFill>
              </a:rPr>
              <a:t>– шоу, где в финале зрители и актеры меняются местами</a:t>
            </a:r>
          </a:p>
          <a:p>
            <a:pPr lvl="0"/>
            <a:r>
              <a:rPr lang="ru-RU" sz="5200" b="1" dirty="0" smtClean="0">
                <a:solidFill>
                  <a:schemeClr val="accent6">
                    <a:lumMod val="50000"/>
                  </a:schemeClr>
                </a:solidFill>
              </a:rPr>
              <a:t>Политическое и гражданское просвещение </a:t>
            </a:r>
            <a:r>
              <a:rPr lang="ru-RU" sz="5200" b="1" dirty="0" smtClean="0">
                <a:solidFill>
                  <a:schemeClr val="tx2">
                    <a:lumMod val="75000"/>
                  </a:schemeClr>
                </a:solidFill>
              </a:rPr>
              <a:t>– расширять горизонты познания – чьих это рук дело и освобождает ли незнание ответственности?</a:t>
            </a:r>
            <a:endParaRPr lang="ru-RU" sz="52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9321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0903" t="9682" r="21689" b="7161"/>
          <a:stretch>
            <a:fillRect/>
          </a:stretch>
        </p:blipFill>
        <p:spPr bwMode="auto">
          <a:xfrm>
            <a:off x="107504" y="6234"/>
            <a:ext cx="8712968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6372200" y="6381328"/>
            <a:ext cx="2664296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008000"/>
                </a:solidFill>
              </a:rPr>
              <a:t>рис. Решетников О.В. ©</a:t>
            </a:r>
          </a:p>
        </p:txBody>
      </p:sp>
    </p:spTree>
    <p:extLst>
      <p:ext uri="{BB962C8B-B14F-4D97-AF65-F5344CB8AC3E}">
        <p14:creationId xmlns:p14="http://schemas.microsoft.com/office/powerpoint/2010/main" xmlns="" val="267875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116632"/>
            <a:ext cx="4320480" cy="175260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Большинство исследователей склоняются в описании социального капитала к триаде, выраженной Р. </a:t>
            </a:r>
            <a:r>
              <a:rPr lang="ru-RU" sz="1800" dirty="0" err="1">
                <a:solidFill>
                  <a:schemeClr val="accent6">
                    <a:lumMod val="75000"/>
                  </a:schemeClr>
                </a:solidFill>
              </a:rPr>
              <a:t>Патнэмом</a:t>
            </a:r>
            <a:r>
              <a:rPr lang="ru-RU" sz="1800" dirty="0">
                <a:solidFill>
                  <a:schemeClr val="accent6">
                    <a:lumMod val="75000"/>
                  </a:schemeClr>
                </a:solidFill>
              </a:rPr>
              <a:t> – взаимность, доверие и социальные сети. 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3779912" y="2780928"/>
          <a:ext cx="5576724" cy="3933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7085" y="332656"/>
            <a:ext cx="1683187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23846" y="260648"/>
            <a:ext cx="1719079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Схема 8"/>
          <p:cNvGraphicFramePr/>
          <p:nvPr/>
        </p:nvGraphicFramePr>
        <p:xfrm>
          <a:off x="467544" y="1484784"/>
          <a:ext cx="5472608" cy="34563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xmlns="" val="1981808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85938" y="142875"/>
            <a:ext cx="6315075" cy="5000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i="1" dirty="0">
                <a:solidFill>
                  <a:schemeClr val="accent6">
                    <a:lumMod val="75000"/>
                  </a:schemeClr>
                </a:solidFill>
              </a:rPr>
              <a:t>Социальные сети </a:t>
            </a:r>
            <a:endParaRPr lang="ru-RU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714375"/>
            <a:ext cx="6408712" cy="571500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Взаимосвязь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 – отражает количество связей, пересекающихся на данном представителе социальной сети;</a:t>
            </a:r>
          </a:p>
          <a:p>
            <a:pPr algn="l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Мост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 –  количество социальных узлов, на которые можно выйти через конкретного участника сети;</a:t>
            </a:r>
          </a:p>
          <a:p>
            <a:pPr algn="l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Близость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 – отражает, является ли сеть разряженной или сплоченной как «виноградная лоза»;</a:t>
            </a:r>
          </a:p>
          <a:p>
            <a:pPr algn="l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Коэффициент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 взаимосвязи –  отражает количество взаимосвязей в сети; </a:t>
            </a:r>
          </a:p>
          <a:p>
            <a:pPr algn="l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Связность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 – характер связей: формальные или неформальные, с взаимной ответственностью или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нет;</a:t>
            </a:r>
          </a:p>
          <a:p>
            <a:pPr algn="l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Степень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– количество связей с другими участниками сети 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Возможности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кооперации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– в сети можно найти людей для совместного решения взаимно интересующей проблемы;</a:t>
            </a:r>
          </a:p>
          <a:p>
            <a:pPr algn="l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Поддержка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 – возможность найти информационную, профессиональную, человеческую </a:t>
            </a: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и др.,</a:t>
            </a:r>
            <a:endParaRPr lang="ru-RU" sz="1800" dirty="0">
              <a:solidFill>
                <a:schemeClr val="accent1">
                  <a:lumMod val="75000"/>
                </a:schemeClr>
              </a:solidFill>
            </a:endParaRPr>
          </a:p>
          <a:p>
            <a:pPr algn="l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Престиж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 – нахождение в данной сети повышает социальный статус;</a:t>
            </a:r>
          </a:p>
          <a:p>
            <a:pPr algn="l" eaLnBrk="1" fontAlgn="auto" hangingPunct="1"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Информационный доступ </a:t>
            </a: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– сеть обеспечивает получение большего объема актуальной информации.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220" name="Рисунок 3" descr="j034185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7938" y="1785938"/>
            <a:ext cx="2662237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2" descr="http://www.isra.com/articles/i/300/200901/lit12314190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57938" y="5214938"/>
            <a:ext cx="1849437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6047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4494" y="0"/>
            <a:ext cx="6315075" cy="7858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i="1" dirty="0">
                <a:solidFill>
                  <a:schemeClr val="accent6">
                    <a:lumMod val="75000"/>
                  </a:schemeClr>
                </a:solidFill>
              </a:rPr>
              <a:t>Нормы взаимности</a:t>
            </a:r>
            <a:endParaRPr lang="ru-RU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674687"/>
            <a:ext cx="6840760" cy="599467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Принципы норм взаимности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dirty="0"/>
              <a:t> </a:t>
            </a:r>
            <a:r>
              <a:rPr lang="ru-RU" sz="1800" dirty="0" smtClean="0">
                <a:solidFill>
                  <a:srgbClr val="00B050"/>
                </a:solidFill>
              </a:rPr>
              <a:t>«</a:t>
            </a:r>
            <a:r>
              <a:rPr lang="ru-RU" sz="1800" dirty="0">
                <a:solidFill>
                  <a:srgbClr val="00B050"/>
                </a:solidFill>
              </a:rPr>
              <a:t>Чужой беды не бывает» – коллективная ответственность, готовность членов сообщества прийти на выручку и взаимопомощь;</a:t>
            </a:r>
          </a:p>
          <a:p>
            <a:pPr algn="l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800" dirty="0">
                <a:solidFill>
                  <a:srgbClr val="00B050"/>
                </a:solidFill>
              </a:rPr>
              <a:t>«Сегодня ты, а завтра я» – добрососедские отношения, основанные на понимании социальной взаимосвязи;  </a:t>
            </a:r>
          </a:p>
          <a:p>
            <a:pPr algn="l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800" dirty="0">
                <a:solidFill>
                  <a:srgbClr val="00B050"/>
                </a:solidFill>
              </a:rPr>
              <a:t>«Вместе лучше» – сотрудничество, осознающее преимущества коллективного решения общих проблем;</a:t>
            </a:r>
          </a:p>
          <a:p>
            <a:pPr algn="l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800" dirty="0">
                <a:solidFill>
                  <a:srgbClr val="00B050"/>
                </a:solidFill>
              </a:rPr>
              <a:t>«Если не я, то кто же» – готовность инициативно принимать на себя ответственность во взаимоотношениях;</a:t>
            </a:r>
          </a:p>
          <a:p>
            <a:pPr algn="l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800" dirty="0">
                <a:solidFill>
                  <a:srgbClr val="00B050"/>
                </a:solidFill>
              </a:rPr>
              <a:t>«Не имей сто рублей, а имей сто друзей» – необходимость широких социальных сетей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dirty="0">
                <a:solidFill>
                  <a:schemeClr val="accent1">
                    <a:lumMod val="75000"/>
                  </a:schemeClr>
                </a:solidFill>
              </a:rPr>
              <a:t> </a:t>
            </a:r>
            <a:r>
              <a:rPr lang="ru-RU" sz="1800" dirty="0"/>
              <a:t> </a:t>
            </a:r>
            <a:r>
              <a:rPr lang="ru-RU" sz="1800" dirty="0" smtClean="0">
                <a:solidFill>
                  <a:schemeClr val="accent2">
                    <a:lumMod val="75000"/>
                  </a:schemeClr>
                </a:solidFill>
              </a:rPr>
              <a:t>Угрозы </a:t>
            </a:r>
            <a:r>
              <a:rPr lang="ru-RU" sz="1800" dirty="0">
                <a:solidFill>
                  <a:schemeClr val="accent2">
                    <a:lumMod val="75000"/>
                  </a:schemeClr>
                </a:solidFill>
              </a:rPr>
              <a:t>нормам взаимности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dirty="0"/>
              <a:t> </a:t>
            </a: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«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Моя хата с краю» – социальная леность, отрицание индивидуальной ответственности в совместном взаимодействии;  </a:t>
            </a:r>
          </a:p>
          <a:p>
            <a:pPr algn="l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«Ты мне – я тебе» – отношения, основанные на прямой выгоде и игнорирующие  альтруистические или даже предупредительные формы помощи; </a:t>
            </a:r>
          </a:p>
          <a:p>
            <a:pPr algn="l" eaLnBrk="1" fontAlgn="auto" hangingPunct="1"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Дискриминация – построение взаимности с одними на принципах </a:t>
            </a:r>
            <a:r>
              <a:rPr lang="ru-RU" sz="18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неприятия </a:t>
            </a:r>
            <a:r>
              <a:rPr lang="ru-RU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других. 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4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244" name="Рисунок 3" descr="j034180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15138" y="1928813"/>
            <a:ext cx="2328862" cy="306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45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43125" y="214313"/>
            <a:ext cx="6315075" cy="10001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i="1" dirty="0">
                <a:solidFill>
                  <a:schemeClr val="accent6">
                    <a:lumMod val="75000"/>
                  </a:schemeClr>
                </a:solidFill>
              </a:rPr>
              <a:t>Доверие </a:t>
            </a:r>
            <a:r>
              <a:rPr lang="ru-RU" sz="3200" dirty="0">
                <a:solidFill>
                  <a:schemeClr val="accent6">
                    <a:lumMod val="75000"/>
                  </a:schemeClr>
                </a:solidFill>
              </a:rPr>
              <a:t/>
            </a:r>
            <a:br>
              <a:rPr lang="ru-RU" sz="3200" dirty="0">
                <a:solidFill>
                  <a:schemeClr val="accent6">
                    <a:lumMod val="75000"/>
                  </a:schemeClr>
                </a:solidFill>
              </a:rPr>
            </a:br>
            <a:endParaRPr lang="ru-RU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14813" y="928688"/>
            <a:ext cx="4572000" cy="1752600"/>
          </a:xfrm>
        </p:spPr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i="1" dirty="0">
                <a:solidFill>
                  <a:srgbClr val="FF0000"/>
                </a:solidFill>
              </a:rPr>
              <a:t>Доверие формируется в открытом обществе, среди активно взаимодействующих и хорошо знающих друг друга людях, разделяющих общие устремления и ценности.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4500" y="2857500"/>
            <a:ext cx="4857750" cy="375443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i="1" dirty="0">
                <a:solidFill>
                  <a:schemeClr val="accent2">
                    <a:lumMod val="50000"/>
                  </a:schemeClr>
                </a:solidFill>
              </a:rPr>
              <a:t>Формы выражения социального капитала </a:t>
            </a:r>
            <a:endParaRPr lang="ru-RU" sz="2000" dirty="0">
              <a:solidFill>
                <a:schemeClr val="accent2">
                  <a:lumMod val="50000"/>
                </a:schemeClr>
              </a:solidFill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 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SzPct val="150000"/>
              <a:buFont typeface="Wingdings" pitchFamily="2" charset="2"/>
              <a:buChar char="§"/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Участие в общественных организациях (добровольных ассоциациях),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SzPct val="150000"/>
              <a:buFont typeface="Wingdings" pitchFamily="2" charset="2"/>
              <a:buChar char="§"/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 Гражданское участие,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SzPct val="150000"/>
              <a:buFont typeface="Wingdings" pitchFamily="2" charset="2"/>
              <a:buChar char="§"/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Добровольческое служение,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SzPct val="150000"/>
              <a:buFont typeface="Wingdings" pitchFamily="2" charset="2"/>
              <a:buChar char="§"/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Благотворительность,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SzPct val="150000"/>
              <a:buFont typeface="Wingdings" pitchFamily="2" charset="2"/>
              <a:buChar char="§"/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Электоральная активность,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SzPct val="150000"/>
              <a:buFont typeface="Wingdings" pitchFamily="2" charset="2"/>
              <a:buChar char="§"/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Общественный контроль,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buClr>
                <a:schemeClr val="accent3">
                  <a:lumMod val="50000"/>
                </a:schemeClr>
              </a:buClr>
              <a:buSzPct val="150000"/>
              <a:buFont typeface="Wingdings" pitchFamily="2" charset="2"/>
              <a:buChar char="§"/>
              <a:defRPr/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Общественная ответственность и общественно-полезная деятельность.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11269" name="Рисунок 4" descr="j0231444.wm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625" y="3786188"/>
            <a:ext cx="2395538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Рисунок 5" descr="j034185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38" y="285750"/>
            <a:ext cx="2214562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0593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16632"/>
            <a:ext cx="7992888" cy="1181993"/>
          </a:xfrm>
        </p:spPr>
        <p:txBody>
          <a:bodyPr>
            <a:normAutofit/>
          </a:bodyPr>
          <a:lstStyle/>
          <a:p>
            <a:r>
              <a:rPr lang="ru-RU" sz="1100" dirty="0">
                <a:solidFill>
                  <a:srgbClr val="C00000"/>
                </a:solidFill>
              </a:rPr>
              <a:t/>
            </a:r>
            <a:br>
              <a:rPr lang="ru-RU" sz="1100" dirty="0">
                <a:solidFill>
                  <a:srgbClr val="C00000"/>
                </a:solidFill>
              </a:rPr>
            </a:br>
            <a:endParaRPr lang="ru-RU" sz="11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07904" y="2852936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331640" y="116633"/>
            <a:ext cx="7632848" cy="329320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</a:rPr>
              <a:t>К наиболее массовым формам гражданского участия следует отнести следующие:</a:t>
            </a:r>
            <a:endParaRPr lang="ru-RU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 </a:t>
            </a: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Добровольчество</a:t>
            </a:r>
          </a:p>
          <a:p>
            <a:pPr lvl="0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Благотворительность </a:t>
            </a:r>
          </a:p>
          <a:p>
            <a:pPr lvl="0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Общественные советы локальных сообществ  (в т.ч. координируя и опираясь на существующие: советы ветеранов, родительские советы, студенческое и ученическое самоуправление, жилищные советы, женские советы и т.д.) </a:t>
            </a:r>
          </a:p>
          <a:p>
            <a:pPr lvl="0">
              <a:buFont typeface="Arial" pitchFamily="34" charset="0"/>
              <a:buChar char="•"/>
            </a:pPr>
            <a:r>
              <a:rPr lang="ru-RU" sz="1600" dirty="0" smtClean="0">
                <a:solidFill>
                  <a:schemeClr val="accent1">
                    <a:lumMod val="75000"/>
                  </a:schemeClr>
                </a:solidFill>
              </a:rPr>
              <a:t>Общественный контроль и экспертиза </a:t>
            </a:r>
          </a:p>
          <a:p>
            <a:endParaRPr lang="ru-RU" sz="1400" dirty="0" smtClean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</a:rPr>
              <a:t>Перспективы развития (основываясь на международном опыте, на анализе развития социальных практик в СССР и на перспективном прогнозе для современной России) может быть вовлечена следующая численность населения (совершеннолетние граждане):</a:t>
            </a:r>
          </a:p>
          <a:p>
            <a:endParaRPr lang="ru-RU" dirty="0"/>
          </a:p>
        </p:txBody>
      </p:sp>
      <p:pic>
        <p:nvPicPr>
          <p:cNvPr id="34817" name="Picture 1"/>
          <p:cNvPicPr>
            <a:picLocks noChangeAspect="1" noChangeArrowheads="1"/>
          </p:cNvPicPr>
          <p:nvPr/>
        </p:nvPicPr>
        <p:blipFill>
          <a:blip r:embed="rId2" cstate="print"/>
          <a:srcRect l="22443" t="27300" r="38970" b="40501"/>
          <a:stretch>
            <a:fillRect/>
          </a:stretch>
        </p:blipFill>
        <p:spPr bwMode="auto">
          <a:xfrm>
            <a:off x="1475656" y="3140968"/>
            <a:ext cx="7056784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0427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16632"/>
            <a:ext cx="7992888" cy="1181993"/>
          </a:xfrm>
        </p:spPr>
        <p:txBody>
          <a:bodyPr>
            <a:normAutofit/>
          </a:bodyPr>
          <a:lstStyle/>
          <a:p>
            <a:r>
              <a:rPr lang="ru-RU" sz="1100" dirty="0">
                <a:solidFill>
                  <a:srgbClr val="C00000"/>
                </a:solidFill>
              </a:rPr>
              <a:t/>
            </a:r>
            <a:br>
              <a:rPr lang="ru-RU" sz="1100" dirty="0">
                <a:solidFill>
                  <a:srgbClr val="C00000"/>
                </a:solidFill>
              </a:rPr>
            </a:br>
            <a:endParaRPr lang="ru-RU" sz="11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07904" y="2852936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39552" y="363915"/>
            <a:ext cx="8280920" cy="649408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Общественное служение (организация добровольческой и благотворительной деятельности)</a:t>
            </a:r>
            <a:endParaRPr lang="ru-RU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ru-RU" sz="1400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</a:rPr>
              <a:t>В Канаде </a:t>
            </a:r>
            <a:r>
              <a:rPr lang="ru-RU" dirty="0" smtClean="0">
                <a:solidFill>
                  <a:srgbClr val="C00000"/>
                </a:solidFill>
              </a:rPr>
              <a:t>совокупные усилия добровольцев и благотворителей обеспечивают 4% ВВП страны</a:t>
            </a: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</a:rPr>
              <a:t>, а на </a:t>
            </a:r>
            <a:r>
              <a:rPr lang="ru-RU" dirty="0" smtClean="0">
                <a:solidFill>
                  <a:srgbClr val="C00000"/>
                </a:solidFill>
              </a:rPr>
              <a:t>уровне местных сообществ обеспечивается 20 % местных потребностей в социальных услугах</a:t>
            </a: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</a:rPr>
              <a:t>. Причем благодаря добровольцам эффект от благотворительных взносов усиливается с 9 до 20 %.</a:t>
            </a:r>
          </a:p>
          <a:p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</a:rPr>
              <a:t>В современной России при сложившемся уровне развития гражданского общества поддержка программ общественного служения </a:t>
            </a:r>
            <a:r>
              <a:rPr lang="ru-RU" dirty="0" smtClean="0">
                <a:solidFill>
                  <a:srgbClr val="C00000"/>
                </a:solidFill>
              </a:rPr>
              <a:t>в ближайшей перспективе позволит реализовать до 10-12% от общего объема, оказываемых  на местном уровне социальных услуг </a:t>
            </a: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</a:rPr>
              <a:t>и тем самым существенно сократить дефицит бюджета муниципальных образований. </a:t>
            </a:r>
          </a:p>
          <a:p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</a:rPr>
              <a:t>Развитие общественного служения позволит </a:t>
            </a:r>
            <a:r>
              <a:rPr lang="ru-RU" sz="1400" dirty="0" err="1" smtClean="0">
                <a:solidFill>
                  <a:schemeClr val="accent6">
                    <a:lumMod val="75000"/>
                  </a:schemeClr>
                </a:solidFill>
              </a:rPr>
              <a:t>ресурсно</a:t>
            </a:r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</a:rPr>
              <a:t> обеспечить значительную часть внедряемых новых форм участия населения в местном самоуправлении. </a:t>
            </a:r>
          </a:p>
          <a:p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</a:rPr>
              <a:t>	</a:t>
            </a:r>
          </a:p>
          <a:p>
            <a:r>
              <a:rPr lang="ru-RU" sz="1400" dirty="0" smtClean="0">
                <a:solidFill>
                  <a:schemeClr val="accent6">
                    <a:lumMod val="75000"/>
                  </a:schemeClr>
                </a:solidFill>
              </a:rPr>
              <a:t>Необходимо: </a:t>
            </a:r>
          </a:p>
          <a:p>
            <a:pPr lvl="0">
              <a:buBlip>
                <a:blip r:embed="rId2"/>
              </a:buBlip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координировать уже существующую добровольческую и благотворительную деятельность,</a:t>
            </a:r>
          </a:p>
          <a:p>
            <a:pPr lvl="0">
              <a:buBlip>
                <a:blip r:embed="rId2"/>
              </a:buBlip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внедрять инновационные эффективные социальные технологии развития общественного служения,</a:t>
            </a:r>
          </a:p>
          <a:p>
            <a:pPr lvl="0">
              <a:buBlip>
                <a:blip r:embed="rId2"/>
              </a:buBlip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готовить кадры для организации добровольческой и благотворительной деятельности,</a:t>
            </a:r>
          </a:p>
          <a:p>
            <a:pPr lvl="0">
              <a:buBlip>
                <a:blip r:embed="rId2"/>
              </a:buBlip>
            </a:pPr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формировать систему морального поощрения и признания заслуг добровольцев и благотворителей.</a:t>
            </a:r>
          </a:p>
          <a:p>
            <a:endParaRPr lang="ru-RU" sz="1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9195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928794" y="285728"/>
            <a:ext cx="6715172" cy="464347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182562" tIns="46038" rIns="182562" bIns="46038" rtlCol="0">
            <a:normAutofit fontScale="92500" lnSpcReduction="20000"/>
          </a:bodyPr>
          <a:lstStyle/>
          <a:p>
            <a:pPr marL="812800" marR="0" lvl="0" indent="-812800" algn="ctr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700" b="1" i="0" u="none" strike="noStrike" kern="1200" cap="none" spc="0" normalizeH="0" baseline="0" noProof="0" dirty="0" smtClean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12800" marR="0" lvl="0" indent="-812800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700" b="1" dirty="0" smtClean="0">
                <a:solidFill>
                  <a:schemeClr val="accent1"/>
                </a:solidFill>
              </a:rPr>
              <a:t>ВЛИЯНИЕ  СОЦИАЛЬНОГО ЯВЛЕНИЯ НА ЦЕЛЕВУЮ ГРУППУ</a:t>
            </a:r>
          </a:p>
          <a:p>
            <a:pPr marL="812800" marR="0" lvl="0" indent="-812800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ru-RU" sz="1700" b="1" dirty="0" smtClean="0">
              <a:solidFill>
                <a:schemeClr val="accent1"/>
              </a:solidFill>
            </a:endParaRPr>
          </a:p>
          <a:p>
            <a:pPr marL="812800" marR="0" lvl="0" indent="-812800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1%-2 %</a:t>
            </a:r>
            <a:r>
              <a:rPr kumimoji="0" lang="ru-RU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участников – недостаточно для устойчивого развития организации, но достаточно для «узнаваемости» организации </a:t>
            </a:r>
          </a:p>
          <a:p>
            <a:pPr marL="812800" marR="0" lvl="0" indent="-812800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7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12800" marR="0" lvl="0" indent="-812800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3%-4%</a:t>
            </a:r>
            <a:r>
              <a:rPr kumimoji="0" lang="ru-RU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средняя численность, достаточная для устойчивого развития организации без значительного влияния внешних условий </a:t>
            </a:r>
          </a:p>
          <a:p>
            <a:pPr marL="812800" marR="0" lvl="0" indent="-812800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7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12800" marR="0" lvl="0" indent="-812800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5%-6%</a:t>
            </a:r>
            <a:r>
              <a:rPr kumimoji="0" lang="ru-RU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численность организации, требующая значимой целенаправленной общественной и финансовой поддержки. Такая численность позволяет оказывать значимое влияние   на целевую возрастную группу. </a:t>
            </a:r>
          </a:p>
          <a:p>
            <a:pPr marL="812800" marR="0" lvl="0" indent="-812800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7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12800" marR="0" lvl="0" indent="-812800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7% – 12%</a:t>
            </a:r>
            <a:r>
              <a:rPr kumimoji="0" lang="ru-RU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 численность, требующая значительной финансовой поддержки и устойчивого положительного общественного мнения </a:t>
            </a:r>
          </a:p>
          <a:p>
            <a:pPr marL="812800" marR="0" lvl="0" indent="-812800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7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12800" marR="0" lvl="0" indent="-812800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12% – 24 %</a:t>
            </a:r>
            <a:r>
              <a:rPr kumimoji="0" lang="ru-RU" sz="1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Для достижения такой численности недостаточно только одной организационной формы. Но это движение может иметь общий координационный центр. Необходимы различные подходы в целом создающие единое движение. Необходима мощная инфраструктура участия.</a:t>
            </a:r>
            <a:endParaRPr kumimoji="0" lang="en-US" sz="17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 descr="j043961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0430" y="5072074"/>
            <a:ext cx="3469180" cy="2466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2690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214290"/>
            <a:ext cx="6460770" cy="528641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pPr algn="just"/>
            <a:r>
              <a:rPr lang="ru-RU" sz="4400" dirty="0" smtClean="0">
                <a:solidFill>
                  <a:schemeClr val="accent2">
                    <a:lumMod val="75000"/>
                  </a:schemeClr>
                </a:solidFill>
              </a:rPr>
              <a:t>Академический институт социального служения Российского государственного социального университета </a:t>
            </a:r>
          </a:p>
          <a:p>
            <a:pPr algn="just"/>
            <a:endParaRPr lang="ru-RU" sz="4400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</a:rPr>
              <a:t>в 2004-2014 г.г. проводил опросы </a:t>
            </a:r>
            <a:r>
              <a:rPr lang="ru-RU" sz="2500" dirty="0" smtClean="0">
                <a:solidFill>
                  <a:schemeClr val="tx2">
                    <a:lumMod val="50000"/>
                  </a:schemeClr>
                </a:solidFill>
              </a:rPr>
              <a:t>среди молодых людей в возрасте 14-28 лет, отражающие готовность молодежи участвовать в добровольческом служении. В опросах приняло участие около 2000 молодых людей в различных регионах России: г. Москва и Московская обл., г. Тверь и Тверская обл., г. Саранск и Республика Мордовия, г. Элиста, г. Углич Ярославской обл., г. Верхняя Салда Свердловской обл., г. Екатеринбург, г. Тюмень и Тюменская обл.</a:t>
            </a:r>
          </a:p>
          <a:p>
            <a:pPr algn="just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По результатам исследования были получены следующие факты:</a:t>
            </a:r>
          </a:p>
          <a:p>
            <a:pPr lvl="0" algn="just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На вопрос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«Оцените ваше желание участвовать в добровольческой работе» в среднем </a:t>
            </a:r>
            <a:r>
              <a:rPr lang="ru-RU" dirty="0" smtClean="0">
                <a:solidFill>
                  <a:schemeClr val="accent1">
                    <a:lumMod val="75000"/>
                  </a:schemeClr>
                </a:solidFill>
              </a:rPr>
              <a:t>была получена оценка 5,4 балла из 9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, что соответствует ответу «скорее да, чем нет»;</a:t>
            </a:r>
          </a:p>
          <a:p>
            <a:pPr lvl="0" algn="just"/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В той или иной степени интерес к добровольческой деятельности проявили 74 % респондентов и только 26 % отрицали свое желание участвовать в любых формах добровольческой деятельности</a:t>
            </a:r>
            <a:r>
              <a:rPr lang="ru-RU" b="1" dirty="0" smtClean="0">
                <a:solidFill>
                  <a:srgbClr val="FF0000"/>
                </a:solidFill>
              </a:rPr>
              <a:t>. 48 % респондентов проявили готовность включиться в добровольческую деятельность.</a:t>
            </a:r>
          </a:p>
          <a:p>
            <a:pPr algn="just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«Сколько времени в неделю вы можете посвятить добровольческой деятельности…» были получены следующие ответы (часов в неделю, по городам):</a:t>
            </a:r>
          </a:p>
          <a:p>
            <a:pPr lvl="0" algn="just"/>
            <a:endParaRPr lang="ru-RU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619672" y="4941168"/>
          <a:ext cx="7215240" cy="1331602"/>
        </p:xfrm>
        <a:graphic>
          <a:graphicData uri="http://schemas.openxmlformats.org/drawingml/2006/table">
            <a:tbl>
              <a:tblPr>
                <a:tableStyleId>{69C7853C-536D-4A76-A0AE-DD22124D55A5}</a:tableStyleId>
              </a:tblPr>
              <a:tblGrid>
                <a:gridCol w="8781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13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6833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5228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1438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2747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30111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983124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7882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Москва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7421" marR="6742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/>
                        <a:t>Углич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7421" marR="6742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/>
                        <a:t>Саранск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7421" marR="6742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Екатеринбург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7421" marR="6742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/>
                        <a:t>Элиста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7421" marR="6742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В.Салда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7421" marR="6742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/>
                        <a:t>Тверь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7421" marR="6742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b="1" dirty="0"/>
                        <a:t>В среднем</a:t>
                      </a:r>
                      <a:endParaRPr lang="ru-RU" sz="1600" b="1" dirty="0">
                        <a:latin typeface="Times New Roman"/>
                        <a:ea typeface="Times New Roman"/>
                      </a:endParaRPr>
                    </a:p>
                  </a:txBody>
                  <a:tcPr marL="67421" marR="67421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33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cap="none" spc="0" dirty="0">
                          <a:ln w="24500" cmpd="dbl">
                            <a:solidFill>
                              <a:schemeClr val="accent2">
                                <a:shade val="85000"/>
                                <a:satMod val="155000"/>
                              </a:schemeClr>
                            </a:solidFill>
                            <a:prstDash val="solid"/>
                            <a:miter lim="800000"/>
                          </a:ln>
                          <a:gradFill>
                            <a:gsLst>
                              <a:gs pos="10000">
                                <a:schemeClr val="accent2">
                                  <a:tint val="10000"/>
                                  <a:satMod val="155000"/>
                                </a:schemeClr>
                              </a:gs>
                              <a:gs pos="60000">
                                <a:schemeClr val="accent2">
                                  <a:tint val="30000"/>
                                  <a:satMod val="155000"/>
                                </a:schemeClr>
                              </a:gs>
                              <a:gs pos="100000">
                                <a:schemeClr val="accent2">
                                  <a:tint val="73000"/>
                                  <a:satMod val="1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38100" dist="38100" dir="7020000" algn="tl">
                              <a:srgbClr val="000000">
                                <a:alpha val="35000"/>
                              </a:srgbClr>
                            </a:outerShdw>
                          </a:effectLst>
                        </a:rPr>
                        <a:t>3,5</a:t>
                      </a:r>
                      <a:endParaRPr lang="ru-RU" sz="2800" b="1" cap="none" spc="0" dirty="0">
                        <a:ln w="24500" cmpd="dbl">
                          <a:solidFill>
                            <a:schemeClr val="accent2">
                              <a:shade val="85000"/>
                              <a:satMod val="155000"/>
                            </a:schemeClr>
                          </a:solidFill>
                          <a:prstDash val="solid"/>
                          <a:miter lim="800000"/>
                        </a:ln>
                        <a:gradFill>
                          <a:gsLst>
                            <a:gs pos="10000">
                              <a:schemeClr val="accent2">
                                <a:tint val="10000"/>
                                <a:satMod val="155000"/>
                              </a:schemeClr>
                            </a:gs>
                            <a:gs pos="60000">
                              <a:schemeClr val="accent2">
                                <a:tint val="30000"/>
                                <a:satMod val="155000"/>
                              </a:schemeClr>
                            </a:gs>
                            <a:gs pos="100000">
                              <a:schemeClr val="accent2">
                                <a:tint val="73000"/>
                                <a:satMod val="1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outerShdw blurRad="38100" dist="38100" dir="7020000" algn="tl">
                            <a:srgbClr val="000000">
                              <a:alpha val="35000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421" marR="6742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cap="none" spc="0" dirty="0">
                          <a:ln w="24500" cmpd="dbl">
                            <a:solidFill>
                              <a:schemeClr val="accent2">
                                <a:shade val="85000"/>
                                <a:satMod val="155000"/>
                              </a:schemeClr>
                            </a:solidFill>
                            <a:prstDash val="solid"/>
                            <a:miter lim="800000"/>
                          </a:ln>
                          <a:gradFill>
                            <a:gsLst>
                              <a:gs pos="10000">
                                <a:schemeClr val="accent2">
                                  <a:tint val="10000"/>
                                  <a:satMod val="155000"/>
                                </a:schemeClr>
                              </a:gs>
                              <a:gs pos="60000">
                                <a:schemeClr val="accent2">
                                  <a:tint val="30000"/>
                                  <a:satMod val="155000"/>
                                </a:schemeClr>
                              </a:gs>
                              <a:gs pos="100000">
                                <a:schemeClr val="accent2">
                                  <a:tint val="73000"/>
                                  <a:satMod val="1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38100" dist="38100" dir="7020000" algn="tl">
                              <a:srgbClr val="000000">
                                <a:alpha val="35000"/>
                              </a:srgbClr>
                            </a:outerShdw>
                          </a:effectLst>
                        </a:rPr>
                        <a:t>7.0</a:t>
                      </a:r>
                      <a:endParaRPr lang="ru-RU" sz="2800" b="1" cap="none" spc="0" dirty="0">
                        <a:ln w="24500" cmpd="dbl">
                          <a:solidFill>
                            <a:schemeClr val="accent2">
                              <a:shade val="85000"/>
                              <a:satMod val="155000"/>
                            </a:schemeClr>
                          </a:solidFill>
                          <a:prstDash val="solid"/>
                          <a:miter lim="800000"/>
                        </a:ln>
                        <a:gradFill>
                          <a:gsLst>
                            <a:gs pos="10000">
                              <a:schemeClr val="accent2">
                                <a:tint val="10000"/>
                                <a:satMod val="155000"/>
                              </a:schemeClr>
                            </a:gs>
                            <a:gs pos="60000">
                              <a:schemeClr val="accent2">
                                <a:tint val="30000"/>
                                <a:satMod val="155000"/>
                              </a:schemeClr>
                            </a:gs>
                            <a:gs pos="100000">
                              <a:schemeClr val="accent2">
                                <a:tint val="73000"/>
                                <a:satMod val="1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outerShdw blurRad="38100" dist="38100" dir="7020000" algn="tl">
                            <a:srgbClr val="000000">
                              <a:alpha val="35000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421" marR="6742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cap="none" spc="0" dirty="0" smtClean="0">
                          <a:ln w="24500" cmpd="dbl">
                            <a:solidFill>
                              <a:schemeClr val="accent2">
                                <a:shade val="85000"/>
                                <a:satMod val="155000"/>
                              </a:schemeClr>
                            </a:solidFill>
                            <a:prstDash val="solid"/>
                            <a:miter lim="800000"/>
                          </a:ln>
                          <a:gradFill>
                            <a:gsLst>
                              <a:gs pos="10000">
                                <a:schemeClr val="accent2">
                                  <a:tint val="10000"/>
                                  <a:satMod val="155000"/>
                                </a:schemeClr>
                              </a:gs>
                              <a:gs pos="60000">
                                <a:schemeClr val="accent2">
                                  <a:tint val="30000"/>
                                  <a:satMod val="155000"/>
                                </a:schemeClr>
                              </a:gs>
                              <a:gs pos="100000">
                                <a:schemeClr val="accent2">
                                  <a:tint val="73000"/>
                                  <a:satMod val="1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38100" dist="38100" dir="7020000" algn="tl">
                              <a:srgbClr val="000000">
                                <a:alpha val="35000"/>
                              </a:srgbClr>
                            </a:outerShdw>
                          </a:effectLst>
                        </a:rPr>
                        <a:t>6,0</a:t>
                      </a:r>
                      <a:endParaRPr lang="ru-RU" sz="2800" b="1" cap="none" spc="0" dirty="0">
                        <a:ln w="24500" cmpd="dbl">
                          <a:solidFill>
                            <a:schemeClr val="accent2">
                              <a:shade val="85000"/>
                              <a:satMod val="155000"/>
                            </a:schemeClr>
                          </a:solidFill>
                          <a:prstDash val="solid"/>
                          <a:miter lim="800000"/>
                        </a:ln>
                        <a:gradFill>
                          <a:gsLst>
                            <a:gs pos="10000">
                              <a:schemeClr val="accent2">
                                <a:tint val="10000"/>
                                <a:satMod val="155000"/>
                              </a:schemeClr>
                            </a:gs>
                            <a:gs pos="60000">
                              <a:schemeClr val="accent2">
                                <a:tint val="30000"/>
                                <a:satMod val="155000"/>
                              </a:schemeClr>
                            </a:gs>
                            <a:gs pos="100000">
                              <a:schemeClr val="accent2">
                                <a:tint val="73000"/>
                                <a:satMod val="1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outerShdw blurRad="38100" dist="38100" dir="7020000" algn="tl">
                            <a:srgbClr val="000000">
                              <a:alpha val="35000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421" marR="6742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cap="none" spc="0" dirty="0">
                          <a:ln w="24500" cmpd="dbl">
                            <a:solidFill>
                              <a:schemeClr val="accent2">
                                <a:shade val="85000"/>
                                <a:satMod val="155000"/>
                              </a:schemeClr>
                            </a:solidFill>
                            <a:prstDash val="solid"/>
                            <a:miter lim="800000"/>
                          </a:ln>
                          <a:gradFill>
                            <a:gsLst>
                              <a:gs pos="10000">
                                <a:schemeClr val="accent2">
                                  <a:tint val="10000"/>
                                  <a:satMod val="155000"/>
                                </a:schemeClr>
                              </a:gs>
                              <a:gs pos="60000">
                                <a:schemeClr val="accent2">
                                  <a:tint val="30000"/>
                                  <a:satMod val="155000"/>
                                </a:schemeClr>
                              </a:gs>
                              <a:gs pos="100000">
                                <a:schemeClr val="accent2">
                                  <a:tint val="73000"/>
                                  <a:satMod val="1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38100" dist="38100" dir="7020000" algn="tl">
                              <a:srgbClr val="000000">
                                <a:alpha val="35000"/>
                              </a:srgbClr>
                            </a:outerShdw>
                          </a:effectLst>
                        </a:rPr>
                        <a:t>4,5</a:t>
                      </a:r>
                      <a:endParaRPr lang="ru-RU" sz="2800" b="1" cap="none" spc="0" dirty="0">
                        <a:ln w="24500" cmpd="dbl">
                          <a:solidFill>
                            <a:schemeClr val="accent2">
                              <a:shade val="85000"/>
                              <a:satMod val="155000"/>
                            </a:schemeClr>
                          </a:solidFill>
                          <a:prstDash val="solid"/>
                          <a:miter lim="800000"/>
                        </a:ln>
                        <a:gradFill>
                          <a:gsLst>
                            <a:gs pos="10000">
                              <a:schemeClr val="accent2">
                                <a:tint val="10000"/>
                                <a:satMod val="155000"/>
                              </a:schemeClr>
                            </a:gs>
                            <a:gs pos="60000">
                              <a:schemeClr val="accent2">
                                <a:tint val="30000"/>
                                <a:satMod val="155000"/>
                              </a:schemeClr>
                            </a:gs>
                            <a:gs pos="100000">
                              <a:schemeClr val="accent2">
                                <a:tint val="73000"/>
                                <a:satMod val="1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outerShdw blurRad="38100" dist="38100" dir="7020000" algn="tl">
                            <a:srgbClr val="000000">
                              <a:alpha val="35000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421" marR="6742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cap="none" spc="0" dirty="0" smtClean="0">
                          <a:ln w="24500" cmpd="dbl">
                            <a:solidFill>
                              <a:schemeClr val="accent2">
                                <a:shade val="85000"/>
                                <a:satMod val="155000"/>
                              </a:schemeClr>
                            </a:solidFill>
                            <a:prstDash val="solid"/>
                            <a:miter lim="800000"/>
                          </a:ln>
                          <a:gradFill>
                            <a:gsLst>
                              <a:gs pos="10000">
                                <a:schemeClr val="accent2">
                                  <a:tint val="10000"/>
                                  <a:satMod val="155000"/>
                                </a:schemeClr>
                              </a:gs>
                              <a:gs pos="60000">
                                <a:schemeClr val="accent2">
                                  <a:tint val="30000"/>
                                  <a:satMod val="155000"/>
                                </a:schemeClr>
                              </a:gs>
                              <a:gs pos="100000">
                                <a:schemeClr val="accent2">
                                  <a:tint val="73000"/>
                                  <a:satMod val="1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38100" dist="38100" dir="7020000" algn="tl">
                              <a:srgbClr val="000000">
                                <a:alpha val="35000"/>
                              </a:srgbClr>
                            </a:outerShdw>
                          </a:effectLst>
                        </a:rPr>
                        <a:t>5,0</a:t>
                      </a:r>
                      <a:endParaRPr lang="ru-RU" sz="2800" b="1" cap="none" spc="0" dirty="0">
                        <a:ln w="24500" cmpd="dbl">
                          <a:solidFill>
                            <a:schemeClr val="accent2">
                              <a:shade val="85000"/>
                              <a:satMod val="155000"/>
                            </a:schemeClr>
                          </a:solidFill>
                          <a:prstDash val="solid"/>
                          <a:miter lim="800000"/>
                        </a:ln>
                        <a:gradFill>
                          <a:gsLst>
                            <a:gs pos="10000">
                              <a:schemeClr val="accent2">
                                <a:tint val="10000"/>
                                <a:satMod val="155000"/>
                              </a:schemeClr>
                            </a:gs>
                            <a:gs pos="60000">
                              <a:schemeClr val="accent2">
                                <a:tint val="30000"/>
                                <a:satMod val="155000"/>
                              </a:schemeClr>
                            </a:gs>
                            <a:gs pos="100000">
                              <a:schemeClr val="accent2">
                                <a:tint val="73000"/>
                                <a:satMod val="1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outerShdw blurRad="38100" dist="38100" dir="7020000" algn="tl">
                            <a:srgbClr val="000000">
                              <a:alpha val="35000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421" marR="6742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cap="none" spc="0" dirty="0">
                          <a:ln w="24500" cmpd="dbl">
                            <a:solidFill>
                              <a:schemeClr val="accent2">
                                <a:shade val="85000"/>
                                <a:satMod val="155000"/>
                              </a:schemeClr>
                            </a:solidFill>
                            <a:prstDash val="solid"/>
                            <a:miter lim="800000"/>
                          </a:ln>
                          <a:gradFill>
                            <a:gsLst>
                              <a:gs pos="10000">
                                <a:schemeClr val="accent2">
                                  <a:tint val="10000"/>
                                  <a:satMod val="155000"/>
                                </a:schemeClr>
                              </a:gs>
                              <a:gs pos="60000">
                                <a:schemeClr val="accent2">
                                  <a:tint val="30000"/>
                                  <a:satMod val="155000"/>
                                </a:schemeClr>
                              </a:gs>
                              <a:gs pos="100000">
                                <a:schemeClr val="accent2">
                                  <a:tint val="73000"/>
                                  <a:satMod val="1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38100" dist="38100" dir="7020000" algn="tl">
                              <a:srgbClr val="000000">
                                <a:alpha val="35000"/>
                              </a:srgbClr>
                            </a:outerShdw>
                          </a:effectLst>
                        </a:rPr>
                        <a:t>7,5</a:t>
                      </a:r>
                      <a:endParaRPr lang="ru-RU" sz="2800" b="1" cap="none" spc="0" dirty="0">
                        <a:ln w="24500" cmpd="dbl">
                          <a:solidFill>
                            <a:schemeClr val="accent2">
                              <a:shade val="85000"/>
                              <a:satMod val="155000"/>
                            </a:schemeClr>
                          </a:solidFill>
                          <a:prstDash val="solid"/>
                          <a:miter lim="800000"/>
                        </a:ln>
                        <a:gradFill>
                          <a:gsLst>
                            <a:gs pos="10000">
                              <a:schemeClr val="accent2">
                                <a:tint val="10000"/>
                                <a:satMod val="155000"/>
                              </a:schemeClr>
                            </a:gs>
                            <a:gs pos="60000">
                              <a:schemeClr val="accent2">
                                <a:tint val="30000"/>
                                <a:satMod val="155000"/>
                              </a:schemeClr>
                            </a:gs>
                            <a:gs pos="100000">
                              <a:schemeClr val="accent2">
                                <a:tint val="73000"/>
                                <a:satMod val="1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outerShdw blurRad="38100" dist="38100" dir="7020000" algn="tl">
                            <a:srgbClr val="000000">
                              <a:alpha val="35000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421" marR="6742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cap="none" spc="0" dirty="0">
                          <a:ln w="24500" cmpd="dbl">
                            <a:solidFill>
                              <a:schemeClr val="accent2">
                                <a:shade val="85000"/>
                                <a:satMod val="155000"/>
                              </a:schemeClr>
                            </a:solidFill>
                            <a:prstDash val="solid"/>
                            <a:miter lim="800000"/>
                          </a:ln>
                          <a:gradFill>
                            <a:gsLst>
                              <a:gs pos="10000">
                                <a:schemeClr val="accent2">
                                  <a:tint val="10000"/>
                                  <a:satMod val="155000"/>
                                </a:schemeClr>
                              </a:gs>
                              <a:gs pos="60000">
                                <a:schemeClr val="accent2">
                                  <a:tint val="30000"/>
                                  <a:satMod val="155000"/>
                                </a:schemeClr>
                              </a:gs>
                              <a:gs pos="100000">
                                <a:schemeClr val="accent2">
                                  <a:tint val="73000"/>
                                  <a:satMod val="1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38100" dist="38100" dir="7020000" algn="tl">
                              <a:srgbClr val="000000">
                                <a:alpha val="35000"/>
                              </a:srgbClr>
                            </a:outerShdw>
                          </a:effectLst>
                        </a:rPr>
                        <a:t>5,5</a:t>
                      </a:r>
                      <a:endParaRPr lang="ru-RU" sz="2800" b="1" cap="none" spc="0" dirty="0">
                        <a:ln w="24500" cmpd="dbl">
                          <a:solidFill>
                            <a:schemeClr val="accent2">
                              <a:shade val="85000"/>
                              <a:satMod val="155000"/>
                            </a:schemeClr>
                          </a:solidFill>
                          <a:prstDash val="solid"/>
                          <a:miter lim="800000"/>
                        </a:ln>
                        <a:gradFill>
                          <a:gsLst>
                            <a:gs pos="10000">
                              <a:schemeClr val="accent2">
                                <a:tint val="10000"/>
                                <a:satMod val="155000"/>
                              </a:schemeClr>
                            </a:gs>
                            <a:gs pos="60000">
                              <a:schemeClr val="accent2">
                                <a:tint val="30000"/>
                                <a:satMod val="155000"/>
                              </a:schemeClr>
                            </a:gs>
                            <a:gs pos="100000">
                              <a:schemeClr val="accent2">
                                <a:tint val="73000"/>
                                <a:satMod val="1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outerShdw blurRad="38100" dist="38100" dir="7020000" algn="tl">
                            <a:srgbClr val="000000">
                              <a:alpha val="35000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421" marR="67421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800" b="1" cap="none" spc="0" dirty="0">
                          <a:ln w="24500" cmpd="dbl">
                            <a:solidFill>
                              <a:schemeClr val="accent2">
                                <a:shade val="85000"/>
                                <a:satMod val="155000"/>
                              </a:schemeClr>
                            </a:solidFill>
                            <a:prstDash val="solid"/>
                            <a:miter lim="800000"/>
                          </a:ln>
                          <a:gradFill>
                            <a:gsLst>
                              <a:gs pos="10000">
                                <a:schemeClr val="accent2">
                                  <a:tint val="10000"/>
                                  <a:satMod val="155000"/>
                                </a:schemeClr>
                              </a:gs>
                              <a:gs pos="60000">
                                <a:schemeClr val="accent2">
                                  <a:tint val="30000"/>
                                  <a:satMod val="155000"/>
                                </a:schemeClr>
                              </a:gs>
                              <a:gs pos="100000">
                                <a:schemeClr val="accent2">
                                  <a:tint val="73000"/>
                                  <a:satMod val="15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outerShdw blurRad="38100" dist="38100" dir="7020000" algn="tl">
                              <a:srgbClr val="000000">
                                <a:alpha val="35000"/>
                              </a:srgbClr>
                            </a:outerShdw>
                          </a:effectLst>
                        </a:rPr>
                        <a:t>5,5</a:t>
                      </a:r>
                      <a:endParaRPr lang="ru-RU" sz="2800" b="1" cap="none" spc="0" dirty="0">
                        <a:ln w="24500" cmpd="dbl">
                          <a:solidFill>
                            <a:schemeClr val="accent2">
                              <a:shade val="85000"/>
                              <a:satMod val="155000"/>
                            </a:schemeClr>
                          </a:solidFill>
                          <a:prstDash val="solid"/>
                          <a:miter lim="800000"/>
                        </a:ln>
                        <a:gradFill>
                          <a:gsLst>
                            <a:gs pos="10000">
                              <a:schemeClr val="accent2">
                                <a:tint val="10000"/>
                                <a:satMod val="155000"/>
                              </a:schemeClr>
                            </a:gs>
                            <a:gs pos="60000">
                              <a:schemeClr val="accent2">
                                <a:tint val="30000"/>
                                <a:satMod val="155000"/>
                              </a:schemeClr>
                            </a:gs>
                            <a:gs pos="100000">
                              <a:schemeClr val="accent2">
                                <a:tint val="73000"/>
                                <a:satMod val="15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outerShdw blurRad="38100" dist="38100" dir="7020000" algn="tl">
                            <a:srgbClr val="000000">
                              <a:alpha val="35000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</a:txBody>
                  <a:tcPr marL="67421" marR="67421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4" name="Picture 8" descr="P1010058"/>
          <p:cNvPicPr>
            <a:picLocks noChangeAspect="1" noChangeArrowheads="1"/>
          </p:cNvPicPr>
          <p:nvPr/>
        </p:nvPicPr>
        <p:blipFill>
          <a:blip r:embed="rId2" cstate="print"/>
          <a:srcRect l="22183" t="-4722" r="14115" b="-3883"/>
          <a:stretch>
            <a:fillRect/>
          </a:stretch>
        </p:blipFill>
        <p:spPr bwMode="auto">
          <a:xfrm>
            <a:off x="7184146" y="2143116"/>
            <a:ext cx="178905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6523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52120" y="908720"/>
            <a:ext cx="3635896" cy="77809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Институт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общественного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служения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16632"/>
            <a:ext cx="439248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2276872"/>
            <a:ext cx="7416824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9720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4525963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>
                <a:solidFill>
                  <a:srgbClr val="C00000"/>
                </a:solidFill>
              </a:rPr>
              <a:t>Общественная экспертиза</a:t>
            </a:r>
            <a:r>
              <a:rPr lang="ru-RU" dirty="0"/>
              <a:t>, как основа технологии создания муниципальных проектных офисов на основе общественной экспертизы. </a:t>
            </a:r>
          </a:p>
          <a:p>
            <a:endParaRPr lang="ru-RU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 cstate="print"/>
          <a:srcRect l="20545" t="26954" r="16623" b="31654"/>
          <a:stretch/>
        </p:blipFill>
        <p:spPr bwMode="auto">
          <a:xfrm>
            <a:off x="1619672" y="2276872"/>
            <a:ext cx="6264696" cy="29523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14400" y="5445224"/>
            <a:ext cx="8301608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b="1" dirty="0" err="1"/>
              <a:t>Эксперти́за</a:t>
            </a:r>
            <a:r>
              <a:rPr lang="ru-RU" dirty="0"/>
              <a:t> (от </a:t>
            </a:r>
            <a:r>
              <a:rPr lang="ru-RU" dirty="0">
                <a:hlinkClick r:id="rId3" tooltip="Латинский язык"/>
              </a:rPr>
              <a:t>лат.</a:t>
            </a:r>
            <a:r>
              <a:rPr lang="ru-RU" dirty="0"/>
              <a:t> </a:t>
            </a:r>
            <a:r>
              <a:rPr lang="ru-RU" i="1" dirty="0" err="1"/>
              <a:t>expertus</a:t>
            </a:r>
            <a:r>
              <a:rPr lang="ru-RU" dirty="0"/>
              <a:t> — опытный, сведущий) — исследование, проводимое лицом, сведущим в науке, технике, искусстве или ремесле, привлечённым по поручению заинтересованных лиц, в целях получения ответа на вопросы, требующие специальных познаний.</a:t>
            </a:r>
          </a:p>
        </p:txBody>
      </p:sp>
    </p:spTree>
    <p:extLst>
      <p:ext uri="{BB962C8B-B14F-4D97-AF65-F5344CB8AC3E}">
        <p14:creationId xmlns:p14="http://schemas.microsoft.com/office/powerpoint/2010/main" xmlns="" val="1245385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755576" y="476672"/>
            <a:ext cx="6336704" cy="6192688"/>
          </a:xfrm>
          <a:prstGeom prst="rect">
            <a:avLst/>
          </a:prstGeom>
          <a:ln>
            <a:solidFill>
              <a:schemeClr val="accent4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267744" y="116632"/>
            <a:ext cx="4752528" cy="461665"/>
          </a:xfrm>
          <a:prstGeom prst="rect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2400" b="1" cap="none" spc="0" dirty="0" smtClean="0">
                <a:ln w="9525"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рождение проектной идеи</a:t>
            </a:r>
            <a:endParaRPr lang="ru-RU" sz="2400" b="1" cap="none" spc="0" dirty="0">
              <a:ln w="9525"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26627" name="Picture 3" descr="C:\Users\Admin\Documents\! АИСС РГСУ 2008-09\! 0 СПС ОК\ПРОЕКТНАЯ РАБОТА\12053660-idea-text-group-Stock-Photo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948264" y="116632"/>
            <a:ext cx="2088232" cy="1918916"/>
          </a:xfrm>
          <a:prstGeom prst="rect">
            <a:avLst/>
          </a:prstGeom>
          <a:noFill/>
        </p:spPr>
      </p:pic>
      <p:pic>
        <p:nvPicPr>
          <p:cNvPr id="7" name="Рисунок 6" descr="11079440-smart-idea-work-progress-Stock-Photo.jpg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>
            <a:off x="6804248" y="2492896"/>
            <a:ext cx="2232248" cy="1969601"/>
          </a:xfrm>
          <a:prstGeom prst="rect">
            <a:avLst/>
          </a:prstGeom>
        </p:spPr>
      </p:pic>
      <p:pic>
        <p:nvPicPr>
          <p:cNvPr id="8" name="Рисунок 7" descr="10598806-Great-Idea-Lettering-with-Lightbulb-Hand-Drawn-Back-to-School--Stock-Photo.jpg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6876256" y="4941168"/>
            <a:ext cx="2139666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2791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51520" y="188640"/>
            <a:ext cx="4248472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499992" y="404664"/>
            <a:ext cx="4320480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89000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76672"/>
            <a:ext cx="856895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51520" y="4005064"/>
            <a:ext cx="8568952" cy="203132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ЭКСПЕРТИЗА – ЭТО ИССЛЕДОВАНИЕ ИНТЕРЕСОВ ЖИТЕЛЕЙ МЕСТНОГО СООБЩЕСТВА ПО ДВУМ НАПРАВЛЕНИЯМ: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1-й Заход  </a:t>
            </a:r>
            <a:r>
              <a:rPr lang="ru-RU" dirty="0" smtClean="0"/>
              <a:t>- ЧТО НАДО ДЕЛАТЬ? (конкурсы проектов, СМК и социальные медиа, опросы, публичные слушания, дебаты, общие собрания, форумы и т.д.</a:t>
            </a:r>
          </a:p>
          <a:p>
            <a:r>
              <a:rPr lang="ru-RU" dirty="0" smtClean="0"/>
              <a:t>Из чего формируется </a:t>
            </a:r>
            <a:r>
              <a:rPr lang="ru-RU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Повестка дня для местного сообщества</a:t>
            </a:r>
          </a:p>
          <a:p>
            <a:r>
              <a:rPr lang="ru-RU" dirty="0" smtClean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2-й Заход</a:t>
            </a:r>
          </a:p>
          <a:p>
            <a:r>
              <a:rPr lang="ru-RU" dirty="0" smtClean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КТО ГОТОВ ЭТО ДЕЛАТЬ?</a:t>
            </a:r>
            <a:endParaRPr lang="ru-RU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7611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ru-RU" smtClean="0"/>
              <a:t/>
            </a:r>
            <a:br>
              <a:rPr lang="ru-RU" smtClean="0"/>
            </a:br>
            <a:r>
              <a:rPr lang="ru-RU" smtClean="0"/>
              <a:t/>
            </a:r>
            <a:br>
              <a:rPr lang="ru-RU" smtClean="0"/>
            </a:br>
            <a:endParaRPr lang="ru-RU" smtClean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50825" y="260350"/>
            <a:ext cx="8642350" cy="640873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r>
              <a:rPr lang="ru-RU" sz="2800" dirty="0" smtClean="0">
                <a:solidFill>
                  <a:srgbClr val="7030A0"/>
                </a:solidFill>
              </a:rPr>
              <a:t>Сущность  процесса социального проектирования</a:t>
            </a:r>
          </a:p>
          <a:p>
            <a:pPr eaLnBrk="1" hangingPunct="1">
              <a:defRPr/>
            </a:pPr>
            <a:endParaRPr lang="ru-RU" sz="2800" dirty="0">
              <a:solidFill>
                <a:srgbClr val="7030A0"/>
              </a:solidFill>
            </a:endParaRPr>
          </a:p>
          <a:p>
            <a:pPr eaLnBrk="1" hangingPunct="1">
              <a:defRPr/>
            </a:pPr>
            <a:endParaRPr lang="ru-RU" sz="2800" dirty="0" smtClean="0">
              <a:solidFill>
                <a:srgbClr val="7030A0"/>
              </a:solidFill>
            </a:endParaRPr>
          </a:p>
          <a:p>
            <a:pPr eaLnBrk="1" hangingPunct="1">
              <a:defRPr/>
            </a:pPr>
            <a:endParaRPr lang="ru-RU" sz="2800" dirty="0">
              <a:solidFill>
                <a:srgbClr val="7030A0"/>
              </a:solidFill>
            </a:endParaRPr>
          </a:p>
          <a:p>
            <a:pPr eaLnBrk="1" hangingPunct="1">
              <a:defRPr/>
            </a:pPr>
            <a:endParaRPr lang="ru-RU" sz="2800" dirty="0" smtClean="0">
              <a:solidFill>
                <a:srgbClr val="7030A0"/>
              </a:solidFill>
            </a:endParaRPr>
          </a:p>
          <a:p>
            <a:pPr eaLnBrk="1" hangingPunct="1">
              <a:defRPr/>
            </a:pPr>
            <a:endParaRPr lang="ru-RU" sz="2800" dirty="0">
              <a:solidFill>
                <a:srgbClr val="7030A0"/>
              </a:solidFill>
            </a:endParaRPr>
          </a:p>
          <a:p>
            <a:pPr eaLnBrk="1" hangingPunct="1">
              <a:defRPr/>
            </a:pPr>
            <a:endParaRPr lang="ru-RU" sz="2800" dirty="0" smtClean="0">
              <a:solidFill>
                <a:srgbClr val="7030A0"/>
              </a:solidFill>
            </a:endParaRPr>
          </a:p>
          <a:p>
            <a:pPr eaLnBrk="1" hangingPunct="1">
              <a:defRPr/>
            </a:pPr>
            <a:endParaRPr lang="ru-RU" sz="2800" dirty="0" smtClean="0">
              <a:solidFill>
                <a:srgbClr val="7030A0"/>
              </a:solidFill>
            </a:endParaRPr>
          </a:p>
          <a:p>
            <a:pPr marL="623888" indent="187325" algn="l" eaLnBrk="1" hangingPunct="1">
              <a:buFontTx/>
              <a:buBlip>
                <a:blip r:embed="rId3"/>
              </a:buBlip>
              <a:defRPr/>
            </a:pPr>
            <a:r>
              <a:rPr lang="ru-RU" sz="2000" dirty="0" smtClean="0">
                <a:solidFill>
                  <a:srgbClr val="7030A0"/>
                </a:solidFill>
              </a:rPr>
              <a:t> КРАТКОСРОЧНОСТЬ</a:t>
            </a:r>
          </a:p>
          <a:p>
            <a:pPr marL="623888" indent="187325" algn="l" eaLnBrk="1" hangingPunct="1">
              <a:buFontTx/>
              <a:buBlip>
                <a:blip r:embed="rId3"/>
              </a:buBlip>
              <a:defRPr/>
            </a:pPr>
            <a:r>
              <a:rPr lang="ru-RU" sz="2000" dirty="0" smtClean="0">
                <a:solidFill>
                  <a:srgbClr val="7030A0"/>
                </a:solidFill>
              </a:rPr>
              <a:t> ОЧЕВИДНОСТЬ</a:t>
            </a:r>
          </a:p>
          <a:p>
            <a:pPr marL="623888" indent="187325" algn="l" eaLnBrk="1" hangingPunct="1">
              <a:buFontTx/>
              <a:buBlip>
                <a:blip r:embed="rId3"/>
              </a:buBlip>
              <a:defRPr/>
            </a:pPr>
            <a:r>
              <a:rPr lang="ru-RU" sz="2000" dirty="0" smtClean="0">
                <a:solidFill>
                  <a:srgbClr val="7030A0"/>
                </a:solidFill>
              </a:rPr>
              <a:t> ДОПОЛНИТЕЛЬНОСТЬ </a:t>
            </a:r>
          </a:p>
          <a:p>
            <a:pPr marL="623888" indent="187325" algn="l" eaLnBrk="1" hangingPunct="1">
              <a:buFontTx/>
              <a:buBlip>
                <a:blip r:embed="rId3"/>
              </a:buBlip>
              <a:defRPr/>
            </a:pPr>
            <a:r>
              <a:rPr lang="ru-RU" sz="2000" dirty="0" smtClean="0">
                <a:solidFill>
                  <a:srgbClr val="7030A0"/>
                </a:solidFill>
              </a:rPr>
              <a:t> МЕТАФОРИЧНОСТЬ</a:t>
            </a:r>
          </a:p>
          <a:p>
            <a:pPr marL="623888" indent="187325" algn="l" eaLnBrk="1" hangingPunct="1">
              <a:buFontTx/>
              <a:buBlip>
                <a:blip r:embed="rId3"/>
              </a:buBlip>
              <a:defRPr/>
            </a:pPr>
            <a:r>
              <a:rPr lang="ru-RU" sz="2000" dirty="0" smtClean="0">
                <a:solidFill>
                  <a:srgbClr val="7030A0"/>
                </a:solidFill>
              </a:rPr>
              <a:t> ЭФФЕКТИВНОСТЬ </a:t>
            </a:r>
          </a:p>
          <a:p>
            <a:pPr eaLnBrk="1" hangingPunct="1">
              <a:defRPr/>
            </a:pPr>
            <a:endParaRPr lang="ru-RU" sz="2800" dirty="0" smtClean="0">
              <a:solidFill>
                <a:srgbClr val="7030A0"/>
              </a:solidFill>
            </a:endParaRPr>
          </a:p>
          <a:p>
            <a:pPr eaLnBrk="1" hangingPunct="1">
              <a:defRPr/>
            </a:pPr>
            <a:endParaRPr lang="ru-RU" sz="2800" dirty="0">
              <a:solidFill>
                <a:srgbClr val="7030A0"/>
              </a:solidFill>
            </a:endParaRPr>
          </a:p>
        </p:txBody>
      </p:sp>
      <p:pic>
        <p:nvPicPr>
          <p:cNvPr id="41988" name="Picture 2"/>
          <p:cNvPicPr>
            <a:picLocks noChangeAspect="1" noChangeArrowheads="1"/>
          </p:cNvPicPr>
          <p:nvPr/>
        </p:nvPicPr>
        <p:blipFill>
          <a:blip r:embed="rId4" cstate="print"/>
          <a:srcRect l="5907" t="17813" r="17023" b="24699"/>
          <a:stretch>
            <a:fillRect/>
          </a:stretch>
        </p:blipFill>
        <p:spPr bwMode="auto">
          <a:xfrm>
            <a:off x="1043609" y="765175"/>
            <a:ext cx="6811342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Рисунок 5" descr="j0231444.wm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538" y="4437063"/>
            <a:ext cx="1817687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8433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259632" y="332656"/>
            <a:ext cx="7560840" cy="590931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Экспертная комиссия по общественному служению в местных сообществах </a:t>
            </a:r>
          </a:p>
          <a:p>
            <a:endParaRPr lang="ru-RU" sz="2400" dirty="0" smtClean="0"/>
          </a:p>
          <a:p>
            <a:pPr marL="342900" indent="-342900">
              <a:buAutoNum type="arabicPeriod"/>
            </a:pPr>
            <a:r>
              <a:rPr lang="ru-RU" sz="2400" dirty="0" smtClean="0">
                <a:solidFill>
                  <a:srgbClr val="C00000"/>
                </a:solidFill>
              </a:rPr>
              <a:t>Формирование экспертной сети – экспертного сообщества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solidFill>
                  <a:srgbClr val="C00000"/>
                </a:solidFill>
              </a:rPr>
              <a:t>Разработка и внедрение стандартов  гражданского участия (по направлениям)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solidFill>
                  <a:srgbClr val="C00000"/>
                </a:solidFill>
              </a:rPr>
              <a:t>Содействие разработке и внедрению социальных технологий (например, муниципальные ресурсные Центры общественного служения, молодёжное служение России…)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solidFill>
                  <a:srgbClr val="C00000"/>
                </a:solidFill>
              </a:rPr>
              <a:t>Формирование и внедрение моделей и стандартов экспертной оценки гражданских проектов и инициатив </a:t>
            </a:r>
          </a:p>
          <a:p>
            <a:pPr marL="342900" indent="-342900">
              <a:buAutoNum type="arabicPeriod"/>
            </a:pPr>
            <a:r>
              <a:rPr lang="ru-RU" sz="2400" dirty="0" smtClean="0">
                <a:solidFill>
                  <a:srgbClr val="C00000"/>
                </a:solidFill>
              </a:rPr>
              <a:t>Гражданское просвещение по направлениям 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0397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260649"/>
            <a:ext cx="7414592" cy="288031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6600"/>
                </a:solidFill>
              </a:rPr>
              <a:t>ВИДЫ ОБРАЗОВАНИЯ</a:t>
            </a:r>
            <a:endParaRPr lang="ru-RU" dirty="0">
              <a:solidFill>
                <a:srgbClr val="006600"/>
              </a:solidFill>
            </a:endParaRPr>
          </a:p>
        </p:txBody>
      </p:sp>
      <p:graphicFrame>
        <p:nvGraphicFramePr>
          <p:cNvPr id="4" name="Схема 3"/>
          <p:cNvGraphicFramePr/>
          <p:nvPr/>
        </p:nvGraphicFramePr>
        <p:xfrm>
          <a:off x="179512" y="476672"/>
          <a:ext cx="5904656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31640" y="2276872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6600"/>
                </a:solidFill>
              </a:rPr>
              <a:t>Школа, ВУЗ,</a:t>
            </a:r>
          </a:p>
          <a:p>
            <a:r>
              <a:rPr lang="ru-RU" dirty="0" smtClean="0">
                <a:solidFill>
                  <a:srgbClr val="006600"/>
                </a:solidFill>
              </a:rPr>
              <a:t>последипломное</a:t>
            </a:r>
            <a:endParaRPr lang="ru-RU" dirty="0">
              <a:solidFill>
                <a:srgbClr val="00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7744" y="3717032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Дополнительное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19872" y="2348880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Социальное</a:t>
            </a:r>
          </a:p>
          <a:p>
            <a:r>
              <a:rPr lang="ru-RU" dirty="0" smtClean="0">
                <a:solidFill>
                  <a:srgbClr val="C00000"/>
                </a:solidFill>
              </a:rPr>
              <a:t>        (СО)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4716016" y="1772816"/>
            <a:ext cx="432048" cy="216024"/>
          </a:xfrm>
          <a:prstGeom prst="rightArrow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5148064" y="908720"/>
          <a:ext cx="3672408" cy="3672408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67240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64322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1. Компетенции для социализации (социальные компетенции)</a:t>
                      </a:r>
                      <a:endParaRPr lang="ru-RU" b="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42822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2. Без диплома</a:t>
                      </a:r>
                      <a:endParaRPr lang="ru-RU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17815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3. Прямая связь с социальной практикой и общественными потребностями </a:t>
                      </a:r>
                    </a:p>
                    <a:p>
                      <a:endParaRPr lang="ru-RU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76544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4. Реализуется</a:t>
                      </a:r>
                      <a:r>
                        <a:rPr lang="ru-RU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институтами Гражданского общества при поддержке государственных организаций </a:t>
                      </a:r>
                      <a:endParaRPr lang="ru-RU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12" name="Схема 11"/>
          <p:cNvGraphicFramePr/>
          <p:nvPr/>
        </p:nvGraphicFramePr>
        <p:xfrm>
          <a:off x="971600" y="5085184"/>
          <a:ext cx="7704856" cy="1268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99592" y="4797152"/>
            <a:ext cx="7992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В странах с развитой экономикой услуг в среднем регулярно участвуют в СО…</a:t>
            </a:r>
            <a:endParaRPr lang="ru-RU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0038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115616" y="260648"/>
          <a:ext cx="7920880" cy="326136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79208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sz="2800" dirty="0" smtClean="0"/>
                        <a:t>Основные задачи социального образования</a:t>
                      </a:r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1. Формирование компетенций, необходимых для ответственного взаимодействия в обществе</a:t>
                      </a:r>
                    </a:p>
                    <a:p>
                      <a:pPr marL="342900" indent="-342900">
                        <a:buFont typeface="+mj-lt"/>
                        <a:buNone/>
                      </a:pPr>
                      <a:endParaRPr lang="ru-RU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2. Развитие компетенций, повышающих личностную эффективность</a:t>
                      </a:r>
                    </a:p>
                    <a:p>
                      <a:pPr marL="342900" indent="-342900">
                        <a:buFont typeface="+mj-lt"/>
                        <a:buNone/>
                      </a:pPr>
                      <a:endParaRPr lang="ru-RU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</a:rPr>
                        <a:t>3. Формирование навыков и компетенций, необходимых для гражданского, политического, экономического участия и реализации личных общественных функций (напр.ответственное родительство, правовая грамотность и т.д.) *</a:t>
                      </a:r>
                      <a:endParaRPr lang="ru-RU" b="1" dirty="0">
                        <a:solidFill>
                          <a:schemeClr val="tx2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15616" y="3573016"/>
            <a:ext cx="7920880" cy="584775"/>
          </a:xfrm>
          <a:prstGeom prst="rect">
            <a:avLst/>
          </a:prstGeom>
          <a:ln w="31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600" i="1" dirty="0" smtClean="0">
                <a:solidFill>
                  <a:srgbClr val="7030A0"/>
                </a:solidFill>
              </a:rPr>
              <a:t>* В отличие от просветительства, ориентировано на получение конкретных навыков и реализацию их в реальной социальной практике </a:t>
            </a:r>
            <a:endParaRPr lang="ru-RU" sz="1600" i="1" dirty="0">
              <a:solidFill>
                <a:srgbClr val="7030A0"/>
              </a:solidFill>
            </a:endParaRPr>
          </a:p>
        </p:txBody>
      </p:sp>
      <p:pic>
        <p:nvPicPr>
          <p:cNvPr id="11" name="Рисунок 10" descr="untitled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4725144"/>
            <a:ext cx="1160858" cy="1136757"/>
          </a:xfrm>
          <a:prstGeom prst="rect">
            <a:avLst/>
          </a:prstGeom>
        </p:spPr>
      </p:pic>
      <p:sp>
        <p:nvSpPr>
          <p:cNvPr id="1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1720" y="4319316"/>
            <a:ext cx="6984776" cy="249406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r>
              <a:rPr lang="ru-RU" sz="1800" b="1" dirty="0" smtClean="0">
                <a:solidFill>
                  <a:schemeClr val="accent2">
                    <a:lumMod val="75000"/>
                  </a:schemeClr>
                </a:solidFill>
              </a:rPr>
              <a:t>ОПРЕДЕЛЕНИЕ СОЦИАЛЬНЫХ  И ГРАЖДАНСКИХ КОМПЕТЕНЦИЙ Советом Европы</a:t>
            </a:r>
          </a:p>
          <a:p>
            <a:endParaRPr lang="ru-RU" sz="1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7030A0"/>
                </a:solidFill>
              </a:rPr>
              <a:t>Они включают: </a:t>
            </a:r>
            <a:r>
              <a:rPr lang="ru-RU" sz="2000" b="1" dirty="0" smtClean="0"/>
              <a:t>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личные, межличностные и межкультурные компетенции, </a:t>
            </a:r>
            <a:r>
              <a:rPr lang="ru-RU" sz="2000" b="1" dirty="0" smtClean="0">
                <a:solidFill>
                  <a:srgbClr val="7030A0"/>
                </a:solidFill>
              </a:rPr>
              <a:t>охватывают </a:t>
            </a:r>
          </a:p>
          <a:p>
            <a:pPr algn="just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все формы поведения, которые позволяют индивидам эффективным и конструктивным образом участвовать в общественной и трудовой жизни</a:t>
            </a:r>
            <a:r>
              <a:rPr lang="ru-RU" sz="2000" b="1" dirty="0" smtClean="0"/>
              <a:t> </a:t>
            </a:r>
            <a:r>
              <a:rPr lang="ru-RU" sz="2000" b="1" dirty="0" smtClean="0">
                <a:solidFill>
                  <a:srgbClr val="7030A0"/>
                </a:solidFill>
              </a:rPr>
              <a:t>и, в частности,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во все более разнообразных формах общественной жизни</a:t>
            </a:r>
            <a:r>
              <a:rPr lang="ru-RU" sz="2000" b="1" dirty="0" smtClean="0"/>
              <a:t>, </a:t>
            </a:r>
            <a:r>
              <a:rPr lang="ru-RU" sz="2000" b="1" dirty="0" smtClean="0">
                <a:solidFill>
                  <a:srgbClr val="7030A0"/>
                </a:solidFill>
              </a:rPr>
              <a:t>а также при необходимости </a:t>
            </a:r>
          </a:p>
          <a:p>
            <a:pPr algn="just"/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разрешать конфликты. </a:t>
            </a:r>
          </a:p>
          <a:p>
            <a:pPr algn="just"/>
            <a:r>
              <a:rPr lang="ru-RU" sz="2000" b="1" dirty="0" smtClean="0">
                <a:solidFill>
                  <a:srgbClr val="7030A0"/>
                </a:solidFill>
              </a:rPr>
              <a:t>Гражданские компетенции 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позволяют индивидам во всей полноте участвовать в гражданской жизни, основываясь на знании социальных и политических понятий и структур и готовности к активному и демократическому участию, </a:t>
            </a:r>
          </a:p>
          <a:p>
            <a:pPr algn="just"/>
            <a:r>
              <a:rPr lang="ru-RU" sz="2000" b="1" dirty="0" smtClean="0">
                <a:solidFill>
                  <a:srgbClr val="7030A0"/>
                </a:solidFill>
              </a:rPr>
              <a:t>являются</a:t>
            </a:r>
            <a:r>
              <a:rPr lang="ru-RU" sz="2000" b="1" dirty="0" smtClean="0">
                <a:solidFill>
                  <a:schemeClr val="accent5">
                    <a:lumMod val="75000"/>
                  </a:schemeClr>
                </a:solidFill>
              </a:rPr>
              <a:t> базовыми (ключевыми) для граждан ЕС.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191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187624" y="188640"/>
          <a:ext cx="7632848" cy="304884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76328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smtClean="0"/>
                        <a:t>Сущностные </a:t>
                      </a:r>
                      <a:r>
                        <a:rPr lang="ru-RU" sz="2400" dirty="0" smtClean="0"/>
                        <a:t>характеристики СО</a:t>
                      </a:r>
                      <a:endParaRPr lang="ru-RU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7030A0"/>
                          </a:solidFill>
                        </a:rPr>
                        <a:t>1. Идет от потребностей реальной социальной практики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7030A0"/>
                          </a:solidFill>
                        </a:rPr>
                        <a:t>2. Организованный учебный процесс носит ориентирующий характер (напр., с использованием технологий электронного и </a:t>
                      </a:r>
                      <a:r>
                        <a:rPr lang="ru-RU" sz="1800" b="1" dirty="0" err="1" smtClean="0">
                          <a:solidFill>
                            <a:srgbClr val="7030A0"/>
                          </a:solidFill>
                        </a:rPr>
                        <a:t>дистантного</a:t>
                      </a:r>
                      <a:r>
                        <a:rPr lang="ru-RU" sz="1800" b="1" dirty="0" smtClean="0">
                          <a:solidFill>
                            <a:srgbClr val="7030A0"/>
                          </a:solidFill>
                        </a:rPr>
                        <a:t> обучения)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663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7030A0"/>
                          </a:solidFill>
                        </a:rPr>
                        <a:t>3. Значительная роль отводится самообразованию, которое сопровождается экспертами и консультантами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7030A0"/>
                          </a:solidFill>
                        </a:rPr>
                        <a:t>4. Обязательное условие – реализация полученных компетенций на практике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48019" y="1700808"/>
            <a:ext cx="1195981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Схема 7"/>
          <p:cNvGraphicFramePr/>
          <p:nvPr/>
        </p:nvGraphicFramePr>
        <p:xfrm>
          <a:off x="1043608" y="3717032"/>
          <a:ext cx="7776864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827584" y="3356992"/>
            <a:ext cx="8316416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6600"/>
                </a:solidFill>
              </a:rPr>
              <a:t>РОЛЬ НКО В РЕАЛИЗАЦИИ СОЦИАЛЬНОГО ОБРАЗОВАНИЯ</a:t>
            </a:r>
            <a:endParaRPr lang="ru-RU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521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115616" y="260648"/>
          <a:ext cx="7560840" cy="6004560"/>
        </p:xfrm>
        <a:graphic>
          <a:graphicData uri="http://schemas.openxmlformats.org/drawingml/2006/table">
            <a:tbl>
              <a:tblPr firstRow="1" bandRow="1">
                <a:tableStyleId>{1E171933-4619-4E11-9A3F-F7608DF75F80}</a:tableStyleId>
              </a:tblPr>
              <a:tblGrid>
                <a:gridCol w="75608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sz="2800" dirty="0" smtClean="0"/>
                        <a:t>ИННОВАЦИОННЫЕ СОЦИАЛЬНЫЕ ТЕХНОЛОГИ</a:t>
                      </a:r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1. Общественное служение</a:t>
                      </a:r>
                    </a:p>
                    <a:p>
                      <a:r>
                        <a:rPr lang="ru-RU" sz="2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Добровольчество,</a:t>
                      </a:r>
                      <a:r>
                        <a:rPr lang="ru-RU" sz="240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</a:t>
                      </a:r>
                      <a:r>
                        <a:rPr lang="ru-RU" sz="2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Благотворительность, </a:t>
                      </a:r>
                      <a:r>
                        <a:rPr lang="ru-RU" sz="240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Краудсорсинг</a:t>
                      </a:r>
                      <a:r>
                        <a:rPr lang="ru-RU" sz="240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</a:t>
                      </a:r>
                      <a:endParaRPr lang="ru-RU" sz="240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2. </a:t>
                      </a:r>
                      <a:r>
                        <a:rPr lang="ru-RU" sz="2400" b="1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ТОСы</a:t>
                      </a:r>
                      <a:endParaRPr lang="ru-RU" sz="2400" b="1" dirty="0" smtClean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2400" b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Конвенциальное участие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2400" b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(общественные советы и самоуправление)</a:t>
                      </a:r>
                      <a:endParaRPr lang="ru-RU" sz="2400" b="0" dirty="0" smtClean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sz="2400" b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Гражданское участие, Общественная</a:t>
                      </a:r>
                      <a:r>
                        <a:rPr lang="ru-RU" sz="2400" b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инициатива 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3. Социальное управление и </a:t>
                      </a:r>
                    </a:p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общественная</a:t>
                      </a:r>
                      <a:r>
                        <a:rPr lang="ru-RU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самоорганизация</a:t>
                      </a:r>
                      <a:endParaRPr lang="ru-RU" sz="24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marR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ru-RU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4. Социальное образование</a:t>
                      </a:r>
                      <a:endParaRPr lang="ru-RU" sz="24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5. Социальное проектирование и конструирование </a:t>
                      </a:r>
                      <a:endParaRPr lang="ru-RU" sz="24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6. Третье место (Социальная экология)</a:t>
                      </a:r>
                      <a:endParaRPr lang="ru-RU" sz="24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7. Общественный контроль и экспертиза</a:t>
                      </a:r>
                      <a:endParaRPr lang="ru-RU" sz="24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None/>
                      </a:pPr>
                      <a:r>
                        <a:rPr lang="ru-RU" sz="2400" b="1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8. Профессионализация</a:t>
                      </a:r>
                      <a:r>
                        <a:rPr lang="ru-RU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и рынок труда, </a:t>
                      </a:r>
                      <a:r>
                        <a:rPr lang="ru-RU" sz="2400" b="1" baseline="0" dirty="0" err="1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самозанятость</a:t>
                      </a:r>
                      <a:r>
                        <a:rPr lang="ru-RU" sz="2400" b="1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 </a:t>
                      </a:r>
                      <a:endParaRPr lang="ru-RU" sz="2400" b="1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819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alpha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C:\Users\Admin\Documents\! АИСС РГСУ 2008-09\! 00 ИОС-ИЭПс\БАБИЧЕВ\ФНС\12-06-2019_08-19-17\20190225_164147.jpg"/>
          <p:cNvPicPr/>
          <p:nvPr/>
        </p:nvPicPr>
        <p:blipFill rotWithShape="1">
          <a:blip r:embed="rId2" cstate="print"/>
          <a:srcRect l="42833" t="36352" r="32819" b="34938"/>
          <a:stretch/>
        </p:blipFill>
        <p:spPr bwMode="auto">
          <a:xfrm>
            <a:off x="2987824" y="188640"/>
            <a:ext cx="1146076" cy="255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12" descr="img03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2020" y="188640"/>
            <a:ext cx="1970869" cy="28658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4" descr="PICT00074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00" y="3962652"/>
            <a:ext cx="1915107" cy="2727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91611" y="3187964"/>
            <a:ext cx="2436373" cy="3502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https://victoriacf.ru/wp-content/uploads/2013/02/oblozhki-006.jpg"/>
          <p:cNvPicPr>
            <a:picLocks noChangeAspect="1" noChangeArrowheads="1"/>
          </p:cNvPicPr>
          <p:nvPr/>
        </p:nvPicPr>
        <p:blipFill>
          <a:blip r:embed="rId6" cstate="screen"/>
          <a:srcRect/>
          <a:stretch>
            <a:fillRect/>
          </a:stretch>
        </p:blipFill>
        <p:spPr bwMode="auto">
          <a:xfrm>
            <a:off x="4499992" y="3429000"/>
            <a:ext cx="2232248" cy="3118052"/>
          </a:xfrm>
          <a:prstGeom prst="rect">
            <a:avLst/>
          </a:prstGeom>
          <a:noFill/>
        </p:spPr>
      </p:pic>
      <p:pic>
        <p:nvPicPr>
          <p:cNvPr id="9" name="Picture 2" descr="http://af.attachmail.ru/cgi-bin/readmsg/Oblozhka_KD_utv?rid=3903059245&amp;id=12700184550000000372;0;1&amp;mode=attachment&amp;channel=&amp;notyp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212976"/>
            <a:ext cx="2208641" cy="3326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 descr="https://mosvolonter.ru/img/library/5-kljuchej-uspeshnoj-volontjorskoj-programmy.png"/>
          <p:cNvPicPr>
            <a:picLocks noChangeAspect="1" noChangeArrowheads="1"/>
          </p:cNvPicPr>
          <p:nvPr/>
        </p:nvPicPr>
        <p:blipFill>
          <a:blip r:embed="rId8" cstate="screen"/>
          <a:srcRect/>
          <a:stretch>
            <a:fillRect/>
          </a:stretch>
        </p:blipFill>
        <p:spPr bwMode="auto">
          <a:xfrm>
            <a:off x="3563888" y="-99392"/>
            <a:ext cx="4994332" cy="4794593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48" b="2830"/>
          <a:stretch/>
        </p:blipFill>
        <p:spPr>
          <a:xfrm>
            <a:off x="286288" y="188640"/>
            <a:ext cx="2557520" cy="3672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1196752"/>
            <a:ext cx="7776864" cy="504056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None/>
            </a:pPr>
            <a:r>
              <a:rPr lang="ru-RU" sz="2000" dirty="0" smtClean="0"/>
              <a:t>Общественное служение имеет древнюю историю как нравственное понятие и совсем недавнюю, но устремленную в будущее, как сфера профессиональной деятельности</a:t>
            </a:r>
            <a:r>
              <a:rPr lang="ru-RU" sz="2000" dirty="0" smtClean="0">
                <a:solidFill>
                  <a:srgbClr val="C00000"/>
                </a:solidFill>
              </a:rPr>
              <a:t>.  </a:t>
            </a:r>
          </a:p>
          <a:p>
            <a:pPr>
              <a:buNone/>
            </a:pPr>
            <a:r>
              <a:rPr lang="ru-RU" sz="2000" b="1" i="1" dirty="0" smtClean="0">
                <a:solidFill>
                  <a:srgbClr val="C00000"/>
                </a:solidFill>
              </a:rPr>
              <a:t>Общественное служение, как нравственное понятие, прежде всего, выражает деятельную, бескорыстную любовь к человеку, к ближнему, к своей Родине.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i="1" dirty="0" smtClean="0">
                <a:solidFill>
                  <a:srgbClr val="C00000"/>
                </a:solidFill>
              </a:rPr>
              <a:t>Как сфера профессиональных интересов социальное служение охватывает те виды социальной практики, которые предполагают безвозмездную бескорыстную общественно полезную помощь .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</a:p>
          <a:p>
            <a:pPr>
              <a:buNone/>
            </a:pPr>
            <a:r>
              <a:rPr lang="ru-RU" sz="2000" dirty="0" smtClean="0"/>
              <a:t>Этические основания социального служения заложены в самой природе человека, в гуманистическом характере </a:t>
            </a:r>
            <a:r>
              <a:rPr lang="ru-RU" sz="2000" dirty="0" err="1" smtClean="0"/>
              <a:t>цивилизационного</a:t>
            </a:r>
            <a:r>
              <a:rPr lang="ru-RU" sz="2000" dirty="0" smtClean="0"/>
              <a:t> развития. </a:t>
            </a:r>
          </a:p>
          <a:p>
            <a:pPr>
              <a:buNone/>
            </a:pPr>
            <a:r>
              <a:rPr lang="ru-RU" sz="2000" dirty="0" smtClean="0"/>
              <a:t>Потребность в развитии профессионального характера социального служения возникает, прежде всего, в связи с развитием демократии как универсальной политической системы.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7624" y="116632"/>
            <a:ext cx="7704856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КОНЦЕПЦИЯ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ОБЩЕСТВЕННОГО СЛУЖЕНИЯ В СОВРЕМЕННОМ МИРЕ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123888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1476373" y="692150"/>
          <a:ext cx="7344098" cy="566928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367204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7204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7030A0"/>
                          </a:solidFill>
                        </a:rPr>
                        <a:t>Общественное (гражданское) участие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0" dirty="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358B3F"/>
                          </a:solidFill>
                        </a:rPr>
                        <a:t>Широкое понятие охватывающее</a:t>
                      </a:r>
                      <a:r>
                        <a:rPr lang="ru-RU" b="1" baseline="0" dirty="0" smtClean="0">
                          <a:solidFill>
                            <a:srgbClr val="358B3F"/>
                          </a:solidFill>
                        </a:rPr>
                        <a:t> все формы демократического участия в жизни общества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b="1" dirty="0" smtClean="0">
                        <a:solidFill>
                          <a:srgbClr val="358B3F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C00000"/>
                          </a:solidFill>
                        </a:rPr>
                        <a:t>(общественные, гражданские обязательства)</a:t>
                      </a:r>
                    </a:p>
                    <a:p>
                      <a:endParaRPr lang="ru-RU" b="1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7030A0"/>
                          </a:solidFill>
                        </a:rPr>
                        <a:t>Общественное служение </a:t>
                      </a:r>
                    </a:p>
                    <a:p>
                      <a:endParaRPr lang="ru-RU" b="1" dirty="0" smtClean="0">
                        <a:solidFill>
                          <a:srgbClr val="7030A0"/>
                        </a:solidFill>
                      </a:endParaRPr>
                    </a:p>
                    <a:p>
                      <a:r>
                        <a:rPr lang="ru-RU" b="1" dirty="0" err="1" smtClean="0">
                          <a:solidFill>
                            <a:srgbClr val="358B3F"/>
                          </a:solidFill>
                        </a:rPr>
                        <a:t>Сверхдолжный</a:t>
                      </a:r>
                      <a:r>
                        <a:rPr lang="ru-RU" b="1" dirty="0" smtClean="0">
                          <a:solidFill>
                            <a:srgbClr val="358B3F"/>
                          </a:solidFill>
                        </a:rPr>
                        <a:t> вклад </a:t>
                      </a:r>
                    </a:p>
                    <a:p>
                      <a:endParaRPr lang="ru-RU" b="1" dirty="0" smtClean="0">
                        <a:solidFill>
                          <a:srgbClr val="358B3F"/>
                        </a:solidFill>
                      </a:endParaRPr>
                    </a:p>
                    <a:p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(личностные обязательства)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>Общественная деятельность </a:t>
                      </a:r>
                    </a:p>
                    <a:p>
                      <a:endParaRPr lang="ru-RU" b="1" dirty="0" smtClean="0">
                        <a:solidFill>
                          <a:srgbClr val="C00000"/>
                        </a:solidFill>
                      </a:endParaRPr>
                    </a:p>
                    <a:p>
                      <a:r>
                        <a:rPr lang="ru-RU" b="1" dirty="0" smtClean="0">
                          <a:solidFill>
                            <a:srgbClr val="358B3F"/>
                          </a:solidFill>
                        </a:rPr>
                        <a:t>В широком смысле некоммерческая деятельность (НКО, гранты, общества,</a:t>
                      </a:r>
                      <a:r>
                        <a:rPr lang="ru-RU" b="1" baseline="0" dirty="0" smtClean="0">
                          <a:solidFill>
                            <a:srgbClr val="358B3F"/>
                          </a:solidFill>
                        </a:rPr>
                        <a:t> ассоциации и т.д.)</a:t>
                      </a:r>
                      <a:r>
                        <a:rPr lang="ru-RU" b="1" dirty="0" smtClean="0">
                          <a:solidFill>
                            <a:srgbClr val="358B3F"/>
                          </a:solidFill>
                        </a:rPr>
                        <a:t> </a:t>
                      </a:r>
                    </a:p>
                    <a:p>
                      <a:endParaRPr lang="ru-RU" b="1" dirty="0" smtClean="0">
                        <a:solidFill>
                          <a:srgbClr val="358B3F"/>
                        </a:solidFill>
                      </a:endParaRPr>
                    </a:p>
                    <a:p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(общественные интересы) </a:t>
                      </a:r>
                      <a:endParaRPr lang="ru-RU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7030A0"/>
                          </a:solidFill>
                        </a:rPr>
                        <a:t>Общественная работа</a:t>
                      </a:r>
                    </a:p>
                    <a:p>
                      <a:endParaRPr lang="ru-RU" b="1" dirty="0" smtClean="0">
                        <a:solidFill>
                          <a:srgbClr val="7030A0"/>
                        </a:solidFill>
                      </a:endParaRPr>
                    </a:p>
                    <a:p>
                      <a:r>
                        <a:rPr lang="ru-RU" b="1" dirty="0" smtClean="0">
                          <a:solidFill>
                            <a:srgbClr val="358B3F"/>
                          </a:solidFill>
                        </a:rPr>
                        <a:t>Работа,</a:t>
                      </a:r>
                      <a:r>
                        <a:rPr lang="ru-RU" b="1" baseline="0" dirty="0" smtClean="0">
                          <a:solidFill>
                            <a:srgbClr val="358B3F"/>
                          </a:solidFill>
                        </a:rPr>
                        <a:t> направленная на </a:t>
                      </a:r>
                      <a:r>
                        <a:rPr lang="ru-RU" b="1" baseline="0" dirty="0" err="1" smtClean="0">
                          <a:solidFill>
                            <a:srgbClr val="358B3F"/>
                          </a:solidFill>
                        </a:rPr>
                        <a:t>самообеспечение</a:t>
                      </a:r>
                      <a:r>
                        <a:rPr lang="ru-RU" b="1" baseline="0" dirty="0" smtClean="0">
                          <a:solidFill>
                            <a:srgbClr val="358B3F"/>
                          </a:solidFill>
                        </a:rPr>
                        <a:t> жизненно важных общих функций  т.н. долженствующие работы (благоустройство, безопасность, общие мероприятия и т.д.)</a:t>
                      </a:r>
                    </a:p>
                    <a:p>
                      <a:endParaRPr lang="ru-RU" b="1" baseline="0" dirty="0" smtClean="0">
                        <a:solidFill>
                          <a:srgbClr val="358B3F"/>
                        </a:solidFill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b="1" dirty="0" smtClean="0">
                          <a:solidFill>
                            <a:srgbClr val="C00000"/>
                          </a:solidFill>
                        </a:rPr>
                        <a:t>(распределённые обязательства)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4816353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404664"/>
            <a:ext cx="7776864" cy="619268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dirty="0" smtClean="0">
                <a:solidFill>
                  <a:srgbClr val="7030A0"/>
                </a:solidFill>
              </a:rPr>
              <a:t>Современные направления общественного служения:</a:t>
            </a:r>
          </a:p>
          <a:p>
            <a:pPr>
              <a:buNone/>
            </a:pPr>
            <a:endParaRPr lang="ru-RU" dirty="0" smtClean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q"/>
            </a:pPr>
            <a:r>
              <a:rPr lang="ru-RU" sz="2800" dirty="0" smtClean="0">
                <a:solidFill>
                  <a:srgbClr val="C00000"/>
                </a:solidFill>
              </a:rPr>
              <a:t>Добровольческое служение (волонтёрская деятельность)</a:t>
            </a:r>
          </a:p>
          <a:p>
            <a:pPr>
              <a:buFont typeface="Wingdings" pitchFamily="2" charset="2"/>
              <a:buChar char="q"/>
            </a:pPr>
            <a:r>
              <a:rPr lang="ru-RU" sz="2800" dirty="0" smtClean="0">
                <a:solidFill>
                  <a:srgbClr val="C00000"/>
                </a:solidFill>
              </a:rPr>
              <a:t>Благотворительность</a:t>
            </a:r>
          </a:p>
          <a:p>
            <a:pPr>
              <a:buFont typeface="Wingdings" pitchFamily="2" charset="2"/>
              <a:buChar char="q"/>
            </a:pPr>
            <a:r>
              <a:rPr lang="ru-RU" sz="2800" dirty="0" smtClean="0">
                <a:solidFill>
                  <a:srgbClr val="C00000"/>
                </a:solidFill>
              </a:rPr>
              <a:t>Социальное проектирование и конструирование  (в реальных сообществах)</a:t>
            </a:r>
          </a:p>
          <a:p>
            <a:pPr>
              <a:buFont typeface="Wingdings" pitchFamily="2" charset="2"/>
              <a:buChar char="q"/>
            </a:pPr>
            <a:r>
              <a:rPr lang="ru-RU" sz="2800" dirty="0" err="1" smtClean="0">
                <a:solidFill>
                  <a:srgbClr val="C00000"/>
                </a:solidFill>
              </a:rPr>
              <a:t>Краудсорсинг</a:t>
            </a:r>
            <a:r>
              <a:rPr lang="ru-RU" sz="2800" dirty="0" smtClean="0">
                <a:solidFill>
                  <a:srgbClr val="C00000"/>
                </a:solidFill>
              </a:rPr>
              <a:t> (как коллективное </a:t>
            </a:r>
            <a:r>
              <a:rPr lang="ru-RU" sz="2800" dirty="0" err="1" smtClean="0">
                <a:solidFill>
                  <a:srgbClr val="C00000"/>
                </a:solidFill>
              </a:rPr>
              <a:t>соинвестирование</a:t>
            </a:r>
            <a:r>
              <a:rPr lang="ru-RU" sz="2800" dirty="0" smtClean="0">
                <a:solidFill>
                  <a:srgbClr val="C00000"/>
                </a:solidFill>
              </a:rPr>
              <a:t>)  </a:t>
            </a:r>
          </a:p>
          <a:p>
            <a:pPr>
              <a:buFont typeface="Wingdings" pitchFamily="2" charset="2"/>
              <a:buChar char="q"/>
            </a:pPr>
            <a:r>
              <a:rPr lang="ru-RU" sz="2800" dirty="0" smtClean="0">
                <a:solidFill>
                  <a:srgbClr val="C00000"/>
                </a:solidFill>
              </a:rPr>
              <a:t>Миротворчество </a:t>
            </a:r>
          </a:p>
          <a:p>
            <a:pPr>
              <a:buNone/>
            </a:pP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574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67744" y="188640"/>
            <a:ext cx="6696744" cy="28931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400" b="1" i="1" dirty="0" smtClean="0">
                <a:solidFill>
                  <a:srgbClr val="C00000"/>
                </a:solidFill>
              </a:rPr>
              <a:t>РОЛЬ ДОБРОВОЛЬЧЕСТВА В СОЦИАЛЬНО-ЭКОНОМИЧЕСКОМ РАЗВИТИИ </a:t>
            </a:r>
            <a:endParaRPr lang="ru-RU" sz="1400" dirty="0" smtClean="0">
              <a:solidFill>
                <a:srgbClr val="C00000"/>
              </a:solidFill>
            </a:endParaRPr>
          </a:p>
          <a:p>
            <a:r>
              <a:rPr lang="ru-RU" sz="1400" dirty="0">
                <a:solidFill>
                  <a:srgbClr val="C00000"/>
                </a:solidFill>
              </a:rPr>
              <a:t> </a:t>
            </a:r>
            <a:r>
              <a:rPr lang="ru-RU" sz="1400" dirty="0" smtClean="0"/>
              <a:t>ПОТЕНЦИАЛ </a:t>
            </a:r>
            <a:r>
              <a:rPr lang="ru-RU" sz="1400" dirty="0"/>
              <a:t>ДЛЯ </a:t>
            </a:r>
            <a:r>
              <a:rPr lang="ru-RU" sz="1400" dirty="0" smtClean="0"/>
              <a:t>ТРАНСФОРМАЦИИ</a:t>
            </a:r>
          </a:p>
          <a:p>
            <a:pPr marL="285750" indent="-285750" fontAlgn="t">
              <a:buFont typeface="Arial" pitchFamily="34" charset="0"/>
              <a:buChar char="•"/>
            </a:pPr>
            <a:r>
              <a:rPr lang="ru-RU" sz="1400" dirty="0" smtClean="0"/>
              <a:t>Укрепление </a:t>
            </a:r>
            <a:r>
              <a:rPr lang="ru-RU" sz="1400" dirty="0"/>
              <a:t>академического обучения и мотивации студентов к увеличению</a:t>
            </a:r>
            <a:br>
              <a:rPr lang="ru-RU" sz="1400" dirty="0"/>
            </a:br>
            <a:r>
              <a:rPr lang="ru-RU" sz="1400" dirty="0"/>
              <a:t>их </a:t>
            </a:r>
            <a:r>
              <a:rPr lang="ru-RU" sz="1400" dirty="0" smtClean="0"/>
              <a:t>учебных усилий</a:t>
            </a:r>
          </a:p>
          <a:p>
            <a:pPr marL="285750" indent="-285750" fontAlgn="t">
              <a:buFont typeface="Arial" pitchFamily="34" charset="0"/>
              <a:buChar char="•"/>
            </a:pPr>
            <a:r>
              <a:rPr lang="ru-RU" sz="1400" dirty="0" smtClean="0"/>
              <a:t>Формирование социальных навыков</a:t>
            </a:r>
            <a:r>
              <a:rPr lang="ru-RU" sz="1400" dirty="0"/>
              <a:t>, таких как командная работа и лидерство или </a:t>
            </a:r>
            <a:r>
              <a:rPr lang="ru-RU" sz="1400" dirty="0" smtClean="0"/>
              <a:t>конкретные компетенции</a:t>
            </a:r>
          </a:p>
          <a:p>
            <a:pPr marL="285750" indent="-285750" fontAlgn="t">
              <a:buFont typeface="Arial" pitchFamily="34" charset="0"/>
              <a:buChar char="•"/>
            </a:pPr>
            <a:r>
              <a:rPr lang="ru-RU" sz="1400" dirty="0" smtClean="0"/>
              <a:t>Развитие дружеских социальных связей</a:t>
            </a:r>
          </a:p>
          <a:p>
            <a:pPr marL="285750" indent="-285750" fontAlgn="t">
              <a:buFont typeface="Arial" pitchFamily="34" charset="0"/>
              <a:buChar char="•"/>
            </a:pPr>
            <a:r>
              <a:rPr lang="ru-RU" sz="1400" dirty="0" smtClean="0"/>
              <a:t>Навыки необходимые для карьеры и профессионализации</a:t>
            </a:r>
          </a:p>
          <a:p>
            <a:pPr marL="285750" indent="-285750" fontAlgn="t">
              <a:buFont typeface="Arial" pitchFamily="34" charset="0"/>
              <a:buChar char="•"/>
            </a:pPr>
            <a:r>
              <a:rPr lang="ru-RU" sz="1400" dirty="0" smtClean="0"/>
              <a:t> </a:t>
            </a:r>
            <a:r>
              <a:rPr lang="ru-RU" sz="1400" dirty="0"/>
              <a:t>Улучшение физического и психического </a:t>
            </a:r>
            <a:r>
              <a:rPr lang="ru-RU" sz="1400" dirty="0" smtClean="0"/>
              <a:t>здоровья</a:t>
            </a:r>
          </a:p>
          <a:p>
            <a:pPr marL="285750" indent="-285750" fontAlgn="t">
              <a:buFont typeface="Arial" pitchFamily="34" charset="0"/>
              <a:buChar char="•"/>
            </a:pPr>
            <a:r>
              <a:rPr lang="ru-RU" sz="1400" dirty="0" smtClean="0"/>
              <a:t>Усиление социального капитала </a:t>
            </a:r>
            <a:r>
              <a:rPr lang="ru-RU" sz="1400" dirty="0"/>
              <a:t> </a:t>
            </a:r>
            <a:endParaRPr lang="ru-RU" sz="1400" dirty="0" smtClean="0"/>
          </a:p>
          <a:p>
            <a:pPr marL="285750" indent="-285750" fontAlgn="t">
              <a:buFont typeface="Arial" pitchFamily="34" charset="0"/>
              <a:buChar char="•"/>
            </a:pPr>
            <a:r>
              <a:rPr lang="ru-RU" sz="1400" dirty="0" smtClean="0"/>
              <a:t>Гражданское развитие</a:t>
            </a:r>
          </a:p>
          <a:p>
            <a:pPr marL="285750" indent="-285750" fontAlgn="t">
              <a:buFont typeface="Arial" pitchFamily="34" charset="0"/>
              <a:buChar char="•"/>
            </a:pPr>
            <a:r>
              <a:rPr lang="ru-RU" sz="1400" dirty="0" smtClean="0"/>
              <a:t>Кадровый ресурс</a:t>
            </a:r>
          </a:p>
          <a:p>
            <a:pPr marL="285750" indent="-285750" fontAlgn="t">
              <a:buFont typeface="Arial" pitchFamily="34" charset="0"/>
              <a:buChar char="•"/>
            </a:pPr>
            <a:r>
              <a:rPr lang="ru-RU" sz="1400" dirty="0" smtClean="0"/>
              <a:t>Социальные инновации</a:t>
            </a:r>
            <a:endParaRPr lang="ru-RU" sz="1400" dirty="0">
              <a:solidFill>
                <a:srgbClr val="C00000"/>
              </a:solidFill>
            </a:endParaRPr>
          </a:p>
        </p:txBody>
      </p:sp>
      <p:pic>
        <p:nvPicPr>
          <p:cNvPr id="1026" name="Рисунок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264" t="7868" r="19206" b="3536"/>
          <a:stretch/>
        </p:blipFill>
        <p:spPr bwMode="auto">
          <a:xfrm>
            <a:off x="323528" y="260648"/>
            <a:ext cx="183974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3094962"/>
            <a:ext cx="7128792" cy="34778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b="1" dirty="0">
                <a:solidFill>
                  <a:srgbClr val="FF0000"/>
                </a:solidFill>
              </a:rPr>
              <a:t>ИДЕИ, ОПРЕДЕЛЯЮЩИЕ ВОЗРАСТАНИЕ РОЛИ ДОБРОВОЛЬЧЕСКОГО СЛУЖЕНИЯ В </a:t>
            </a:r>
            <a:r>
              <a:rPr lang="ru-RU" sz="1200" b="1" dirty="0" smtClean="0">
                <a:solidFill>
                  <a:srgbClr val="FF0000"/>
                </a:solidFill>
              </a:rPr>
              <a:t>ОБЩЕСТВЕ</a:t>
            </a:r>
          </a:p>
          <a:p>
            <a:r>
              <a:rPr lang="ru-RU" sz="1200" b="1" dirty="0" smtClean="0">
                <a:solidFill>
                  <a:srgbClr val="FF0000"/>
                </a:solidFill>
              </a:rPr>
              <a:t> </a:t>
            </a:r>
            <a:endParaRPr lang="ru-RU" sz="1200" dirty="0">
              <a:solidFill>
                <a:srgbClr val="FF0000"/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400" b="1" dirty="0"/>
              <a:t>Расширение функций и дальнейшее развитие гражданского общества</a:t>
            </a:r>
            <a:endParaRPr lang="ru-RU" sz="1400" dirty="0"/>
          </a:p>
          <a:p>
            <a:pPr marL="171450" indent="-171450">
              <a:buFont typeface="Arial" pitchFamily="34" charset="0"/>
              <a:buChar char="•"/>
            </a:pPr>
            <a:r>
              <a:rPr lang="ru-RU" sz="1400" b="1" dirty="0"/>
              <a:t>Социализация государства </a:t>
            </a:r>
            <a:endParaRPr lang="ru-RU" sz="1400" dirty="0"/>
          </a:p>
          <a:p>
            <a:pPr marL="171450" indent="-171450">
              <a:buFont typeface="Arial" pitchFamily="34" charset="0"/>
              <a:buChar char="•"/>
            </a:pPr>
            <a:r>
              <a:rPr lang="ru-RU" sz="1400" b="1" dirty="0" err="1"/>
              <a:t>Внерелигиозный</a:t>
            </a:r>
            <a:r>
              <a:rPr lang="ru-RU" sz="1400" b="1" dirty="0"/>
              <a:t> кризис смысла жизни </a:t>
            </a:r>
            <a:r>
              <a:rPr lang="ru-RU" sz="1400" dirty="0"/>
              <a:t>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400" b="1" dirty="0"/>
              <a:t>Дефицит социального доверия, кризис социального капитала</a:t>
            </a:r>
            <a:endParaRPr lang="ru-RU" sz="1400" dirty="0"/>
          </a:p>
          <a:p>
            <a:pPr marL="171450" indent="-171450">
              <a:buFont typeface="Arial" pitchFamily="34" charset="0"/>
              <a:buChar char="•"/>
            </a:pPr>
            <a:r>
              <a:rPr lang="ru-RU" sz="1400" b="1" dirty="0"/>
              <a:t>Защита сферы взаимопомощи от коммерциализации</a:t>
            </a:r>
            <a:endParaRPr lang="ru-RU" sz="1400" dirty="0"/>
          </a:p>
          <a:p>
            <a:pPr marL="171450" indent="-171450">
              <a:buFont typeface="Arial" pitchFamily="34" charset="0"/>
              <a:buChar char="•"/>
            </a:pPr>
            <a:r>
              <a:rPr lang="ru-RU" sz="1400" b="1" dirty="0"/>
              <a:t>Необходимость готовности современного человека к жертвенному поведению</a:t>
            </a:r>
            <a:r>
              <a:rPr lang="ru-RU" sz="1400" dirty="0"/>
              <a:t> </a:t>
            </a:r>
            <a:r>
              <a:rPr lang="ru-RU" sz="1400" b="1" dirty="0"/>
              <a:t>Преодоление крайней индивидуализации</a:t>
            </a:r>
            <a:endParaRPr lang="ru-RU" sz="1400" dirty="0"/>
          </a:p>
          <a:p>
            <a:pPr marL="171450" indent="-171450">
              <a:buFont typeface="Arial" pitchFamily="34" charset="0"/>
              <a:buChar char="•"/>
            </a:pPr>
            <a:r>
              <a:rPr lang="ru-RU" sz="1400" b="1" dirty="0"/>
              <a:t>Абстрагирование производства, информационной культуры от потребностей конкретного человека</a:t>
            </a:r>
            <a:endParaRPr lang="ru-RU" sz="1400" dirty="0"/>
          </a:p>
          <a:p>
            <a:pPr marL="171450" indent="-171450">
              <a:buFont typeface="Arial" pitchFamily="34" charset="0"/>
              <a:buChar char="•"/>
            </a:pPr>
            <a:r>
              <a:rPr lang="ru-RU" sz="1400" b="1" dirty="0"/>
              <a:t>Возрастание социальной напряженности на почве столкновения различных культур, религий, уровней жизни</a:t>
            </a:r>
            <a:endParaRPr lang="ru-RU" sz="1400" dirty="0"/>
          </a:p>
          <a:p>
            <a:pPr marL="171450" indent="-171450">
              <a:buFont typeface="Arial" pitchFamily="34" charset="0"/>
              <a:buChar char="•"/>
            </a:pPr>
            <a:r>
              <a:rPr lang="ru-RU" sz="1400" b="1" dirty="0"/>
              <a:t>Социальное служение преодолевает недоверие, сложившееся в отношении общественной и политической активности</a:t>
            </a:r>
            <a:endParaRPr lang="ru-RU" sz="1400" dirty="0"/>
          </a:p>
          <a:p>
            <a:pPr marL="171450" indent="-171450">
              <a:buFont typeface="Arial" pitchFamily="34" charset="0"/>
              <a:buChar char="•"/>
            </a:pPr>
            <a:r>
              <a:rPr lang="ru-RU" sz="1400" b="1" dirty="0"/>
              <a:t>Преодоление потребительской психологии</a:t>
            </a:r>
            <a:endParaRPr lang="ru-RU" sz="1400" dirty="0"/>
          </a:p>
        </p:txBody>
      </p:sp>
      <p:pic>
        <p:nvPicPr>
          <p:cNvPr id="7" name="Picture 2" descr="http://af.attachmail.ru/cgi-bin/readmsg/Oblozhka_KD_utv?rid=3903059245&amp;id=12700184550000000372;0;1&amp;mode=attachment&amp;channel=&amp;notyp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333" r="3233"/>
          <a:stretch>
            <a:fillRect/>
          </a:stretch>
        </p:blipFill>
        <p:spPr bwMode="auto">
          <a:xfrm>
            <a:off x="7020272" y="3384381"/>
            <a:ext cx="2088232" cy="31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81735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 cstate="print"/>
          <a:srcRect l="11633" t="7830" r="10321" b="13870"/>
          <a:stretch>
            <a:fillRect/>
          </a:stretch>
        </p:blipFill>
        <p:spPr bwMode="auto">
          <a:xfrm>
            <a:off x="1187624" y="188640"/>
            <a:ext cx="4468490" cy="3326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188640"/>
            <a:ext cx="2952328" cy="2214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4" cstate="print"/>
          <a:srcRect l="2395" t="10738" r="8701" b="7383"/>
          <a:stretch>
            <a:fillRect/>
          </a:stretch>
        </p:blipFill>
        <p:spPr bwMode="auto">
          <a:xfrm>
            <a:off x="1187624" y="3645024"/>
            <a:ext cx="4043374" cy="278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>
          <a:blip r:embed="rId5" cstate="print"/>
          <a:srcRect l="9610" t="11186" r="2496" b="35743"/>
          <a:stretch>
            <a:fillRect/>
          </a:stretch>
        </p:blipFill>
        <p:spPr bwMode="auto">
          <a:xfrm>
            <a:off x="5580112" y="2060848"/>
            <a:ext cx="3312368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6" cstate="print"/>
          <a:srcRect l="20372" t="12600" r="19976" b="7864"/>
          <a:stretch>
            <a:fillRect/>
          </a:stretch>
        </p:blipFill>
        <p:spPr bwMode="auto">
          <a:xfrm>
            <a:off x="5292080" y="3717032"/>
            <a:ext cx="3528392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https://yandex.ru/images/_crpd/ko6KIP237/448ee1TcEQ/C4ZFLqp4VfLOo7KZOmQUx8yvp3w4OslJ9yBM4tBGYU2sLOYCyj1G8lfJVJwP8p3lJrqFNcQmRCffSiVcfEGYBR_EGSzmLhOniaSj0iBvSNDNpfcgbG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589" y="692696"/>
            <a:ext cx="4538472" cy="2552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44400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7355160" cy="34605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</a:rPr>
              <a:t>Муниципальные центры общественного служения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3608" y="620688"/>
            <a:ext cx="7920880" cy="6120680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 </a:t>
            </a:r>
          </a:p>
          <a:p>
            <a:pPr>
              <a:buNone/>
            </a:pPr>
            <a:r>
              <a:rPr lang="ru-RU" sz="2300" i="1" dirty="0" smtClean="0">
                <a:solidFill>
                  <a:srgbClr val="0070C0"/>
                </a:solidFill>
              </a:rPr>
              <a:t>Достичь совокупного эффекта добровольчества, благотворительности и социального проектирования, формируя представление об общественном служении как о </a:t>
            </a:r>
            <a:r>
              <a:rPr lang="ru-RU" sz="2300" i="1" dirty="0" err="1" smtClean="0">
                <a:solidFill>
                  <a:srgbClr val="0070C0"/>
                </a:solidFill>
              </a:rPr>
              <a:t>коммунитарной</a:t>
            </a:r>
            <a:r>
              <a:rPr lang="ru-RU" sz="2300" i="1" dirty="0" smtClean="0">
                <a:solidFill>
                  <a:srgbClr val="0070C0"/>
                </a:solidFill>
              </a:rPr>
              <a:t> технологии построения местных   сообществ.</a:t>
            </a:r>
          </a:p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 </a:t>
            </a:r>
          </a:p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В этом смысле </a:t>
            </a:r>
            <a:r>
              <a:rPr lang="ru-RU" sz="2000" dirty="0" err="1" smtClean="0">
                <a:solidFill>
                  <a:srgbClr val="002060"/>
                </a:solidFill>
              </a:rPr>
              <a:t>коммунитарная</a:t>
            </a:r>
            <a:r>
              <a:rPr lang="ru-RU" sz="2000" dirty="0" smtClean="0">
                <a:solidFill>
                  <a:srgbClr val="002060"/>
                </a:solidFill>
              </a:rPr>
              <a:t> технология соединяет следующие подходы:</a:t>
            </a:r>
          </a:p>
          <a:p>
            <a:pPr>
              <a:buNone/>
            </a:pPr>
            <a:r>
              <a:rPr lang="ru-RU" sz="2000" dirty="0" smtClean="0">
                <a:solidFill>
                  <a:srgbClr val="002060"/>
                </a:solidFill>
              </a:rPr>
              <a:t> </a:t>
            </a:r>
          </a:p>
          <a:p>
            <a:pPr lvl="0">
              <a:buNone/>
            </a:pPr>
            <a:r>
              <a:rPr lang="ru-RU" sz="2000" b="1" dirty="0" smtClean="0">
                <a:solidFill>
                  <a:srgbClr val="C00000"/>
                </a:solidFill>
              </a:rPr>
              <a:t> 1)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300" b="1" dirty="0" smtClean="0">
                <a:solidFill>
                  <a:srgbClr val="C00000"/>
                </a:solidFill>
              </a:rPr>
              <a:t>Территория действия – коммуны, местные локации</a:t>
            </a:r>
            <a:r>
              <a:rPr lang="ru-RU" sz="2300" dirty="0" smtClean="0">
                <a:solidFill>
                  <a:srgbClr val="002060"/>
                </a:solidFill>
              </a:rPr>
              <a:t>, пространство, в котором возможно построение реальных социальных сетей «лицом к лицу», возможность объединять людей для общего дела  (поэтому территориальное общественное самоуправление соответствует оптимально) </a:t>
            </a:r>
          </a:p>
          <a:p>
            <a:pPr>
              <a:buNone/>
            </a:pPr>
            <a:r>
              <a:rPr lang="ru-RU" sz="2300" dirty="0" smtClean="0">
                <a:solidFill>
                  <a:srgbClr val="002060"/>
                </a:solidFill>
              </a:rPr>
              <a:t> </a:t>
            </a:r>
          </a:p>
          <a:p>
            <a:pPr lvl="0">
              <a:buNone/>
            </a:pPr>
            <a:r>
              <a:rPr lang="ru-RU" sz="2300" b="1" dirty="0" smtClean="0">
                <a:solidFill>
                  <a:srgbClr val="C00000"/>
                </a:solidFill>
              </a:rPr>
              <a:t>2) Опора на социальные ресурсы отдельных граждан и инициативных групп</a:t>
            </a:r>
            <a:r>
              <a:rPr lang="ru-RU" sz="2300" dirty="0" smtClean="0">
                <a:solidFill>
                  <a:srgbClr val="002060"/>
                </a:solidFill>
              </a:rPr>
              <a:t>, ресурсы местных предпринимателей (не столько материальные, сколько социальные), способность действовать максимально автономно (классическое гражданское общество, зрелость которого определяется количеством услуг, оказанных независимо от государства, демократия участия)</a:t>
            </a:r>
          </a:p>
          <a:p>
            <a:pPr>
              <a:buNone/>
            </a:pPr>
            <a:r>
              <a:rPr lang="ru-RU" sz="2300" dirty="0" smtClean="0">
                <a:solidFill>
                  <a:srgbClr val="002060"/>
                </a:solidFill>
              </a:rPr>
              <a:t> </a:t>
            </a:r>
          </a:p>
          <a:p>
            <a:pPr lvl="0">
              <a:buNone/>
            </a:pPr>
            <a:r>
              <a:rPr lang="ru-RU" sz="2300" b="1" dirty="0" smtClean="0">
                <a:solidFill>
                  <a:srgbClr val="C00000"/>
                </a:solidFill>
              </a:rPr>
              <a:t>3) Социальное проектирование и конструирование</a:t>
            </a:r>
            <a:r>
              <a:rPr lang="ru-RU" sz="2300" dirty="0" smtClean="0">
                <a:solidFill>
                  <a:srgbClr val="C00000"/>
                </a:solidFill>
              </a:rPr>
              <a:t> </a:t>
            </a:r>
            <a:r>
              <a:rPr lang="ru-RU" sz="2300" b="1" dirty="0" smtClean="0">
                <a:solidFill>
                  <a:srgbClr val="C00000"/>
                </a:solidFill>
              </a:rPr>
              <a:t>окружающей среды </a:t>
            </a:r>
            <a:r>
              <a:rPr lang="ru-RU" sz="2300" dirty="0" smtClean="0">
                <a:solidFill>
                  <a:srgbClr val="002060"/>
                </a:solidFill>
              </a:rPr>
              <a:t>– это идея о том, что в современных условиях социальная реальность конструируется солидарными действиями (социальный проект, социальное конструирование, социальные компетенции –  точка отсчёта)</a:t>
            </a:r>
          </a:p>
          <a:p>
            <a:pPr>
              <a:buNone/>
            </a:pPr>
            <a:r>
              <a:rPr lang="ru-RU" sz="2300" dirty="0" smtClean="0">
                <a:solidFill>
                  <a:srgbClr val="002060"/>
                </a:solidFill>
              </a:rPr>
              <a:t> </a:t>
            </a:r>
          </a:p>
          <a:p>
            <a:pPr lvl="0">
              <a:buNone/>
            </a:pPr>
            <a:r>
              <a:rPr lang="ru-RU" sz="2300" b="1" dirty="0" smtClean="0">
                <a:solidFill>
                  <a:srgbClr val="C00000"/>
                </a:solidFill>
              </a:rPr>
              <a:t>4) Моральная ответственность и ценностная определенность </a:t>
            </a:r>
            <a:r>
              <a:rPr lang="ru-RU" sz="2300" dirty="0" smtClean="0">
                <a:solidFill>
                  <a:srgbClr val="002060"/>
                </a:solidFill>
              </a:rPr>
              <a:t>– именно на уровне своей коммуны  формируется чувство ответственного хозяина, принимается социальная ответственность, действуют нормы взаимности, а чувство долга имеет конкретное нравственное выражение (гражданские обязательства, служение, моральный диалог) (в т.ч. конфессиональный и национально-культурный) </a:t>
            </a:r>
          </a:p>
          <a:p>
            <a:endParaRPr lang="ru-RU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990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16632"/>
            <a:ext cx="7992888" cy="1181993"/>
          </a:xfrm>
        </p:spPr>
        <p:txBody>
          <a:bodyPr>
            <a:normAutofit/>
          </a:bodyPr>
          <a:lstStyle/>
          <a:p>
            <a:r>
              <a:rPr lang="ru-RU" sz="1100" dirty="0">
                <a:solidFill>
                  <a:srgbClr val="C00000"/>
                </a:solidFill>
              </a:rPr>
              <a:t/>
            </a:r>
            <a:br>
              <a:rPr lang="ru-RU" sz="1100" dirty="0">
                <a:solidFill>
                  <a:srgbClr val="C00000"/>
                </a:solidFill>
              </a:rPr>
            </a:br>
            <a:endParaRPr lang="ru-RU" sz="11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07904" y="2852936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188640"/>
            <a:ext cx="8496944" cy="33547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</a:rPr>
              <a:t>Ресурсные центры общественного служения </a:t>
            </a:r>
            <a:endParaRPr lang="ru-RU" sz="16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 </a:t>
            </a:r>
          </a:p>
          <a:p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Эффективной технологией развития добровольчества и благотворительности является создание ресурсных центров общественного служения местных сообществ </a:t>
            </a:r>
          </a:p>
          <a:p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 </a:t>
            </a:r>
          </a:p>
          <a:p>
            <a:pPr lvl="0">
              <a:buBlip>
                <a:blip r:embed="rId2"/>
              </a:buBlip>
            </a:pP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Выявление потребностей в привлечении добровольцев и благотворителей на уровне местных сообществ, создание добровольческих рабочих мест </a:t>
            </a:r>
          </a:p>
          <a:p>
            <a:pPr lvl="0">
              <a:buBlip>
                <a:blip r:embed="rId2"/>
              </a:buBlip>
            </a:pP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Привлечение добровольцев и благотворителей, реализация программ активного добровольческого участия</a:t>
            </a:r>
          </a:p>
          <a:p>
            <a:pPr lvl="0">
              <a:buBlip>
                <a:blip r:embed="rId2"/>
              </a:buBlip>
            </a:pPr>
            <a:r>
              <a:rPr lang="ru-RU" sz="1400" dirty="0" err="1" smtClean="0">
                <a:solidFill>
                  <a:schemeClr val="accent2">
                    <a:lumMod val="75000"/>
                  </a:schemeClr>
                </a:solidFill>
              </a:rPr>
              <a:t>Учебно-тренинговая</a:t>
            </a: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 подготовка добровольцев к деятельности и курсы повышения квалификации для организаторов работы с добровольцами </a:t>
            </a:r>
          </a:p>
          <a:p>
            <a:pPr lvl="0">
              <a:buBlip>
                <a:blip r:embed="rId2"/>
              </a:buBlip>
            </a:pP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Оценка эффективности добровольческой деятельности и поощрение привлеченных добровольцев </a:t>
            </a:r>
          </a:p>
          <a:p>
            <a:pPr>
              <a:buBlip>
                <a:blip r:embed="rId2"/>
              </a:buBlip>
            </a:pPr>
            <a:r>
              <a:rPr lang="ru-RU" sz="1400" dirty="0" smtClean="0">
                <a:solidFill>
                  <a:schemeClr val="accent2">
                    <a:lumMod val="75000"/>
                  </a:schemeClr>
                </a:solidFill>
              </a:rPr>
              <a:t>Ресурсные центры ОС способны аккумулировать добровольческий труд и благотворительные взносы, необходимые для реализации актуальных общественных задач локальных сообществ:</a:t>
            </a:r>
          </a:p>
          <a:p>
            <a:endParaRPr lang="ru-RU" sz="14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 l="23115" t="43380" r="21841" b="15331"/>
          <a:stretch>
            <a:fillRect/>
          </a:stretch>
        </p:blipFill>
        <p:spPr bwMode="auto">
          <a:xfrm>
            <a:off x="1403648" y="3501008"/>
            <a:ext cx="720080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187624" y="5661248"/>
            <a:ext cx="77768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accent4">
                    <a:lumMod val="50000"/>
                  </a:schemeClr>
                </a:solidFill>
              </a:rPr>
              <a:t>Создание Ассоциации центров общественного служения позволит координировать работу, готовить кадры, поощрять добровольцев и благотворителей, оперативно внедрять востребованные социальные технологии. </a:t>
            </a:r>
            <a:endParaRPr lang="ru-RU" sz="1600" b="1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239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16632"/>
            <a:ext cx="7992888" cy="1181993"/>
          </a:xfrm>
        </p:spPr>
        <p:txBody>
          <a:bodyPr>
            <a:normAutofit/>
          </a:bodyPr>
          <a:lstStyle/>
          <a:p>
            <a:r>
              <a:rPr lang="ru-RU" sz="1100" dirty="0">
                <a:solidFill>
                  <a:srgbClr val="C00000"/>
                </a:solidFill>
              </a:rPr>
              <a:t/>
            </a:r>
            <a:br>
              <a:rPr lang="ru-RU" sz="1100" dirty="0">
                <a:solidFill>
                  <a:srgbClr val="C00000"/>
                </a:solidFill>
              </a:rPr>
            </a:br>
            <a:endParaRPr lang="ru-RU" sz="1100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07904" y="2852936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476672"/>
            <a:ext cx="8496944" cy="424731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b="1" dirty="0" smtClean="0">
                <a:solidFill>
                  <a:srgbClr val="C00000"/>
                </a:solidFill>
              </a:rPr>
              <a:t>Сетевые ресурсы ТОС</a:t>
            </a:r>
            <a:endParaRPr lang="ru-RU" dirty="0" smtClean="0">
              <a:solidFill>
                <a:srgbClr val="C00000"/>
              </a:solidFill>
            </a:endParaRPr>
          </a:p>
          <a:p>
            <a:pPr>
              <a:buFont typeface="Arial" pitchFamily="34" charset="0"/>
              <a:buChar char="•"/>
            </a:pPr>
            <a:endParaRPr lang="ru-RU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Советы ветеранов,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Объединения на базе школ – родительский совет, ученическое самоуправление, детские и молодежные общественные объединения,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Объединения на базе средних специальных и высших учебных заведений (с учетом их интересов в масштабе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микрорайнов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  <a:p>
            <a:pPr lvl="0">
              <a:buFont typeface="Arial" pitchFamily="34" charset="0"/>
              <a:buChar char="•"/>
            </a:pP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Социокульурные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объединения на базе библиотек, клубов по месту жительства, музеев, исторических объектов и т.д. (с учетом их </a:t>
            </a:r>
            <a:r>
              <a:rPr lang="ru-RU" dirty="0" err="1" smtClean="0">
                <a:solidFill>
                  <a:schemeClr val="accent2">
                    <a:lumMod val="75000"/>
                  </a:schemeClr>
                </a:solidFill>
              </a:rPr>
              <a:t>микрорайонных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 интересов)</a:t>
            </a:r>
          </a:p>
          <a:p>
            <a:pPr lvl="0">
              <a:buFont typeface="Arial" pitchFamily="34" charset="0"/>
              <a:buChar char="•"/>
            </a:pP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Информационные ресурсы – сайты, пресса, информационные витрины и т.д.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 </a:t>
            </a:r>
          </a:p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Для организации реального взаимодействия граждан (проведение советов,  работа инициативных и проектных групп граждан, просветительская деятельность и т.д.) могут использоваться муниципальные библиотеки. </a:t>
            </a:r>
          </a:p>
          <a:p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8178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5226724"/>
            <a:ext cx="9144000" cy="163127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043608" y="116632"/>
            <a:ext cx="7540017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</a:rPr>
              <a:t>ЧТО ДАЕТ ВОЛОНТЕРСТВО ГОРОДУ И ЧТО ДЛЯ ПОЛНОЙ ОТДАЧИ ТРЕБУЕТСЯ ВОЛОНТЕРСТВУ?</a:t>
            </a:r>
            <a:endParaRPr lang="ru-RU" dirty="0" smtClean="0">
              <a:solidFill>
                <a:srgbClr val="7030A0"/>
              </a:solidFill>
            </a:endParaRPr>
          </a:p>
          <a:p>
            <a:pPr algn="ctr"/>
            <a:endParaRPr lang="ru-RU" sz="27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3" cstate="print"/>
          <a:srcRect l="16878" t="23186" r="15813" b="14196"/>
          <a:stretch>
            <a:fillRect/>
          </a:stretch>
        </p:blipFill>
        <p:spPr bwMode="auto">
          <a:xfrm>
            <a:off x="251520" y="836712"/>
            <a:ext cx="8892480" cy="5688632"/>
          </a:xfrm>
          <a:prstGeom prst="rect">
            <a:avLst/>
          </a:prstGeom>
          <a:noFill/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8777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/>
          <p:nvPr/>
        </p:nvPicPr>
        <p:blipFill>
          <a:blip r:embed="rId2" cstate="print"/>
          <a:srcRect l="11912" t="17755" r="51324" b="6266"/>
          <a:stretch>
            <a:fillRect/>
          </a:stretch>
        </p:blipFill>
        <p:spPr bwMode="auto">
          <a:xfrm>
            <a:off x="395536" y="116632"/>
            <a:ext cx="6480720" cy="655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1680.jpg"/>
          <p:cNvPicPr/>
          <p:nvPr/>
        </p:nvPicPr>
        <p:blipFill>
          <a:blip r:embed="rId3" cstate="print"/>
          <a:srcRect l="8843"/>
          <a:stretch>
            <a:fillRect/>
          </a:stretch>
        </p:blipFill>
        <p:spPr>
          <a:xfrm>
            <a:off x="6870328" y="116632"/>
            <a:ext cx="2238176" cy="1406277"/>
          </a:xfrm>
          <a:prstGeom prst="rect">
            <a:avLst/>
          </a:prstGeom>
        </p:spPr>
      </p:pic>
      <p:sp>
        <p:nvSpPr>
          <p:cNvPr id="160771" name="Rectangle 3"/>
          <p:cNvSpPr>
            <a:spLocks noChangeArrowheads="1"/>
          </p:cNvSpPr>
          <p:nvPr/>
        </p:nvSpPr>
        <p:spPr bwMode="auto">
          <a:xfrm>
            <a:off x="6767736" y="1844824"/>
            <a:ext cx="23762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CANADIAN ADMINISTRATORS OF VOLUNTEER  RESOURCES</a:t>
            </a:r>
            <a:r>
              <a:rPr kumimoji="0" lang="en-AU" sz="12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en-US" sz="12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CAVR</a:t>
            </a:r>
            <a:r>
              <a:rPr kumimoji="0" lang="en-AU" sz="1200" b="1" i="1" u="none" strike="noStrike" cap="none" normalizeH="0" baseline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kumimoji="0" lang="en-AU" sz="1800" b="0" i="0" u="none" strike="noStrike" cap="none" normalizeH="0" baseline="0" dirty="0" smtClean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ivmd_web_general_theme_world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876256" y="3356992"/>
            <a:ext cx="2195736" cy="10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05523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260648"/>
            <a:ext cx="8640960" cy="62170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2000" b="1" dirty="0" err="1">
                <a:solidFill>
                  <a:srgbClr val="C00000"/>
                </a:solidFill>
              </a:rPr>
              <a:t>Коммунитарные</a:t>
            </a:r>
            <a:r>
              <a:rPr lang="ru-RU" sz="2000" b="1" dirty="0">
                <a:solidFill>
                  <a:srgbClr val="C00000"/>
                </a:solidFill>
              </a:rPr>
              <a:t> модели и технологии</a:t>
            </a:r>
            <a:r>
              <a:rPr lang="ru-RU" sz="2000" dirty="0"/>
              <a:t>, нематериальные факторы развития экономики и социализация факторов качества жизни</a:t>
            </a:r>
          </a:p>
          <a:p>
            <a:r>
              <a:rPr lang="ru-RU" sz="2000" dirty="0"/>
              <a:t> </a:t>
            </a:r>
            <a:r>
              <a:rPr lang="ru-RU" sz="2000" b="1" dirty="0" smtClean="0">
                <a:solidFill>
                  <a:srgbClr val="C00000"/>
                </a:solidFill>
              </a:rPr>
              <a:t>Современные </a:t>
            </a:r>
            <a:r>
              <a:rPr lang="ru-RU" sz="2000" b="1" dirty="0">
                <a:solidFill>
                  <a:srgbClr val="C00000"/>
                </a:solidFill>
              </a:rPr>
              <a:t>социальные технологии</a:t>
            </a:r>
            <a:r>
              <a:rPr lang="ru-RU" sz="2000" dirty="0"/>
              <a:t>, общественное проектирование и конструирование </a:t>
            </a:r>
          </a:p>
          <a:p>
            <a:r>
              <a:rPr lang="ru-RU" sz="2000" dirty="0"/>
              <a:t> </a:t>
            </a:r>
            <a:r>
              <a:rPr lang="ru-RU" sz="2000" b="1" dirty="0" smtClean="0">
                <a:solidFill>
                  <a:srgbClr val="C00000"/>
                </a:solidFill>
              </a:rPr>
              <a:t>Общественная </a:t>
            </a:r>
            <a:r>
              <a:rPr lang="ru-RU" sz="2000" b="1" dirty="0">
                <a:solidFill>
                  <a:srgbClr val="C00000"/>
                </a:solidFill>
              </a:rPr>
              <a:t>экспертиза</a:t>
            </a:r>
            <a:r>
              <a:rPr lang="ru-RU" sz="2000" dirty="0"/>
              <a:t>, как основа технологии создания муниципальных проектных офисов на основе общественной экспертизы. </a:t>
            </a:r>
          </a:p>
          <a:p>
            <a:r>
              <a:rPr lang="ru-RU" sz="2000" dirty="0"/>
              <a:t> </a:t>
            </a:r>
            <a:r>
              <a:rPr lang="ru-RU" sz="2000" b="1" dirty="0" smtClean="0">
                <a:solidFill>
                  <a:srgbClr val="C00000"/>
                </a:solidFill>
              </a:rPr>
              <a:t>Общественное </a:t>
            </a:r>
            <a:r>
              <a:rPr lang="ru-RU" sz="2000" b="1" dirty="0">
                <a:solidFill>
                  <a:srgbClr val="C00000"/>
                </a:solidFill>
              </a:rPr>
              <a:t>служение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/>
              <a:t>(добровольчество и благотворительность) как значимый ресурс повышения социального капитала местных сообществ, расширения перечня, предлагаемых социальных услуг и увеличения групп адресатов социальной помощи.</a:t>
            </a:r>
          </a:p>
          <a:p>
            <a:r>
              <a:rPr lang="ru-RU" sz="2000" dirty="0"/>
              <a:t> </a:t>
            </a:r>
            <a:r>
              <a:rPr lang="ru-RU" sz="2000" b="1" dirty="0" smtClean="0">
                <a:solidFill>
                  <a:srgbClr val="C00000"/>
                </a:solidFill>
              </a:rPr>
              <a:t>Создание </a:t>
            </a:r>
            <a:r>
              <a:rPr lang="ru-RU" sz="2000" b="1" dirty="0">
                <a:solidFill>
                  <a:srgbClr val="C00000"/>
                </a:solidFill>
              </a:rPr>
              <a:t>волонтёрских мест занятости в местных сообществах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/>
              <a:t>как реальная основа развития гражданского общества на уровне местного самоуправления. </a:t>
            </a:r>
          </a:p>
          <a:p>
            <a:r>
              <a:rPr lang="ru-RU" sz="2000" dirty="0"/>
              <a:t> </a:t>
            </a:r>
            <a:r>
              <a:rPr lang="ru-RU" sz="2000" b="1" dirty="0" err="1" smtClean="0">
                <a:solidFill>
                  <a:srgbClr val="C00000"/>
                </a:solidFill>
              </a:rPr>
              <a:t>Институализация</a:t>
            </a:r>
            <a:r>
              <a:rPr lang="ru-RU" sz="2000" b="1" dirty="0" smtClean="0">
                <a:solidFill>
                  <a:srgbClr val="C00000"/>
                </a:solidFill>
              </a:rPr>
              <a:t> </a:t>
            </a:r>
            <a:r>
              <a:rPr lang="ru-RU" sz="2000" b="1" dirty="0">
                <a:solidFill>
                  <a:srgbClr val="C00000"/>
                </a:solidFill>
              </a:rPr>
              <a:t>общественного служения</a:t>
            </a:r>
            <a:r>
              <a:rPr lang="ru-RU" sz="2000" dirty="0">
                <a:solidFill>
                  <a:srgbClr val="C00000"/>
                </a:solidFill>
              </a:rPr>
              <a:t>: </a:t>
            </a:r>
            <a:r>
              <a:rPr lang="ru-RU" sz="2000" dirty="0"/>
              <a:t>позитивные санкции и инфраструктура. Барьеры в развитии общественного служения  </a:t>
            </a:r>
          </a:p>
          <a:p>
            <a:r>
              <a:rPr lang="ru-RU" sz="2000" dirty="0"/>
              <a:t> </a:t>
            </a:r>
            <a:r>
              <a:rPr lang="ru-RU" sz="2000" b="1" dirty="0" smtClean="0">
                <a:solidFill>
                  <a:srgbClr val="C00000"/>
                </a:solidFill>
              </a:rPr>
              <a:t>Технология </a:t>
            </a:r>
            <a:r>
              <a:rPr lang="ru-RU" sz="2000" b="1" dirty="0">
                <a:solidFill>
                  <a:srgbClr val="C00000"/>
                </a:solidFill>
              </a:rPr>
              <a:t>муниципальных ресурсных центров общественного служения</a:t>
            </a:r>
            <a:r>
              <a:rPr lang="ru-RU" sz="2000" dirty="0">
                <a:solidFill>
                  <a:srgbClr val="C00000"/>
                </a:solidFill>
              </a:rPr>
              <a:t>: </a:t>
            </a:r>
            <a:r>
              <a:rPr lang="ru-RU" sz="2000" dirty="0"/>
              <a:t>полный цикл от проектной идеи к решенной проблеме. </a:t>
            </a:r>
          </a:p>
          <a:p>
            <a:r>
              <a:rPr lang="ru-RU" sz="2000" dirty="0"/>
              <a:t> </a:t>
            </a:r>
            <a:r>
              <a:rPr lang="ru-RU" sz="2000" b="1" dirty="0" smtClean="0">
                <a:solidFill>
                  <a:srgbClr val="C00000"/>
                </a:solidFill>
              </a:rPr>
              <a:t>Партнёрство </a:t>
            </a:r>
            <a:r>
              <a:rPr lang="ru-RU" sz="2000" b="1" dirty="0">
                <a:solidFill>
                  <a:srgbClr val="C00000"/>
                </a:solidFill>
              </a:rPr>
              <a:t>в интересах общественного служения</a:t>
            </a:r>
            <a:r>
              <a:rPr lang="ru-RU" sz="2000" dirty="0">
                <a:solidFill>
                  <a:srgbClr val="C00000"/>
                </a:solidFill>
              </a:rPr>
              <a:t> </a:t>
            </a:r>
            <a:r>
              <a:rPr lang="ru-RU" sz="2000" dirty="0"/>
              <a:t>в местных сообществах: </a:t>
            </a:r>
            <a:r>
              <a:rPr lang="ru-RU" sz="2000" dirty="0" err="1"/>
              <a:t>краудсорсинг</a:t>
            </a:r>
            <a:r>
              <a:rPr lang="ru-RU" sz="2000" dirty="0"/>
              <a:t>, СО НКО, ресурсные центры добровольчества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15447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5226724"/>
            <a:ext cx="9144000" cy="1631276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8927654" y="6289384"/>
            <a:ext cx="0" cy="45720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8701045" y="6339622"/>
            <a:ext cx="155972" cy="365125"/>
          </a:xfrm>
        </p:spPr>
        <p:txBody>
          <a:bodyPr/>
          <a:lstStyle/>
          <a:p>
            <a:fld id="{9272AF72-AABD-40A8-AF29-AF9442360165}" type="slidenum">
              <a:rPr lang="ru-RU" sz="1400" b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40</a:t>
            </a:fld>
            <a:endParaRPr lang="ru-RU" sz="1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91706" y="1064343"/>
            <a:ext cx="5650239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323528" y="116632"/>
          <a:ext cx="8540787" cy="6480720"/>
        </p:xfrm>
        <a:graphic>
          <a:graphicData uri="http://schemas.openxmlformats.org/drawingml/2006/table">
            <a:tbl>
              <a:tblPr/>
              <a:tblGrid>
                <a:gridCol w="191605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0037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72436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800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Предмет партнерских отношений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13" marR="4141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Основные направления</a:t>
                      </a:r>
                      <a:endParaRPr lang="ru-RU" sz="9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13" marR="4141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Потенциальные партнеры</a:t>
                      </a:r>
                      <a:endParaRPr lang="ru-RU" sz="9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13" marR="4141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1637">
                <a:tc rowSpan="7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b="1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1  Места </a:t>
                      </a:r>
                      <a:r>
                        <a:rPr lang="ru-RU" sz="18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волонтерской занятости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13" marR="4141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Добровольческие рабочие места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13" marR="41413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Государственные учреждения и организации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13" marR="4141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04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НКО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13" marR="4141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16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Территориальное общественное самоуправление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13" marR="4141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532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Волонтерские позиции в городских проектах и программах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13" marR="41413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Межведомственные комиссии и советы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13" marR="4141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04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latin typeface="Calibri"/>
                          <a:ea typeface="Calibri"/>
                          <a:cs typeface="Times New Roman"/>
                        </a:rPr>
                        <a:t>Мероприятийное</a:t>
                      </a: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b="1" dirty="0" err="1">
                          <a:latin typeface="Calibri"/>
                          <a:ea typeface="Calibri"/>
                          <a:cs typeface="Times New Roman"/>
                        </a:rPr>
                        <a:t>волонтерство</a:t>
                      </a: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13" marR="41413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Спортивное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13" marR="4141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4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Культурное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13" marR="4141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04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Гражданское и социальное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13" marR="4141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71637">
                <a:tc rowSpan="4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b="1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2  Карьерное </a:t>
                      </a:r>
                      <a:r>
                        <a:rPr lang="ru-RU" sz="18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портфолио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13" marR="4141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Студенты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13" marR="41413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Государственные учреждения и компании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13" marR="4141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04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Бизнес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13" marR="4141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766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Calibri"/>
                          <a:ea typeface="Calibri"/>
                          <a:cs typeface="Times New Roman"/>
                        </a:rPr>
                        <a:t>Обучающиеся школ 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13" marR="41413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ВУЗы и колледжи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13" marR="4141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5245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Профессионалы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13" marR="41413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Включение в С</a:t>
                      </a:r>
                      <a:r>
                        <a:rPr lang="en-US" sz="1200" b="1" dirty="0">
                          <a:latin typeface="Calibri"/>
                          <a:ea typeface="Calibri"/>
                          <a:cs typeface="Times New Roman"/>
                        </a:rPr>
                        <a:t>V</a:t>
                      </a: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, профессиональная репутация – привлечение узнаваемых профессионалов, в т.ч. государственных служащих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13" marR="4141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71637">
                <a:tc rowSpan="7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b="1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3  Социальные </a:t>
                      </a:r>
                      <a:r>
                        <a:rPr lang="ru-RU" sz="18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компетенции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13" marR="4141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Необходимые для деятельности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13" marR="41413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Мастер-классы государственных служащих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13" marR="4141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496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Разработка совместных программ с НКО, тренерами и </a:t>
                      </a:r>
                      <a:r>
                        <a:rPr lang="ru-RU" sz="1200" b="1" dirty="0" err="1">
                          <a:latin typeface="Calibri"/>
                          <a:ea typeface="Calibri"/>
                          <a:cs typeface="Times New Roman"/>
                        </a:rPr>
                        <a:t>коучами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13" marR="4141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4085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Совместная подготовка тренеров и </a:t>
                      </a:r>
                      <a:r>
                        <a:rPr lang="ru-RU" sz="1200" b="1" dirty="0" err="1">
                          <a:latin typeface="Calibri"/>
                          <a:ea typeface="Calibri"/>
                          <a:cs typeface="Times New Roman"/>
                        </a:rPr>
                        <a:t>коучей</a:t>
                      </a: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 с ВУЗами и профессиональными организациями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13" marR="4141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04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Кадровые центры бизнеса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13" marR="4141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3948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Необходимые для поощрения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13" marR="41413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 Разработка совместных программ с НКО, тренерами и </a:t>
                      </a:r>
                      <a:r>
                        <a:rPr lang="ru-RU" sz="1200" b="1" dirty="0" err="1">
                          <a:latin typeface="Calibri"/>
                          <a:ea typeface="Calibri"/>
                          <a:cs typeface="Times New Roman"/>
                        </a:rPr>
                        <a:t>коучами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13" marR="4141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2704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Образовательные организации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13" marR="4141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4540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Мастер-классы, практикумы  и лекции </a:t>
                      </a:r>
                      <a:r>
                        <a:rPr lang="ru-RU" sz="1200" b="1" dirty="0" smtClean="0">
                          <a:latin typeface="Calibri"/>
                          <a:ea typeface="Calibri"/>
                          <a:cs typeface="Times New Roman"/>
                        </a:rPr>
                        <a:t>успешных </a:t>
                      </a:r>
                      <a:r>
                        <a:rPr lang="ru-RU" sz="1200" b="1" dirty="0">
                          <a:latin typeface="Calibri"/>
                          <a:ea typeface="Calibri"/>
                          <a:cs typeface="Times New Roman"/>
                        </a:rPr>
                        <a:t>профессионалов 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413" marR="41413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</a:tbl>
          </a:graphicData>
        </a:graphic>
      </p:graphicFrame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0" y="-48399"/>
            <a:ext cx="219932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87020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23529" y="260650"/>
          <a:ext cx="8568951" cy="6048664"/>
        </p:xfrm>
        <a:graphic>
          <a:graphicData uri="http://schemas.openxmlformats.org/drawingml/2006/table">
            <a:tbl>
              <a:tblPr/>
              <a:tblGrid>
                <a:gridCol w="28563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563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563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3854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7890" marR="6789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7890" marR="6789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67890" marR="6789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67980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b="1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4  Базовые </a:t>
                      </a:r>
                      <a:r>
                        <a:rPr lang="ru-RU" sz="18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профессиональные компетенции 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90" marR="6789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По направлениям волонтерской деятельности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90" marR="6789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Times New Roman"/>
                        </a:rPr>
                        <a:t>Партнеры по направлениям волонтерской деятельности</a:t>
                      </a:r>
                      <a:endParaRPr lang="ru-RU" sz="14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90" marR="6789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2809">
                <a:tc rowSpan="4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b="1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5   Волонтерский </a:t>
                      </a:r>
                      <a:r>
                        <a:rPr lang="ru-RU" sz="18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менеджмент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90" marR="6789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Кадры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90" marR="6789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ВУЗы, центры проф.подготовки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90" marR="6789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56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Технологии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90" marR="6789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Calibri"/>
                          <a:ea typeface="Calibri"/>
                          <a:cs typeface="Times New Roman"/>
                        </a:rPr>
                        <a:t> Краудфандинг, НКО, профессионалы 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90" marR="6789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28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Исследования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90" marR="6789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Calibri"/>
                          <a:ea typeface="Calibri"/>
                          <a:cs typeface="Times New Roman"/>
                        </a:rPr>
                        <a:t>Исследовательские центры, ВУЗы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90" marR="6789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028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Проектный менеджмент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90" marR="6789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Calibri"/>
                          <a:ea typeface="Calibri"/>
                          <a:cs typeface="Times New Roman"/>
                        </a:rPr>
                        <a:t>Проектные лаборатории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90" marR="6789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02809">
                <a:tc rowSpan="3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b="1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6   Информационное </a:t>
                      </a:r>
                      <a:r>
                        <a:rPr lang="ru-RU" sz="18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обеспечение 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90" marR="6789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Пропаганда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90" marR="6789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СМК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90" marR="6789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028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Информационная поддержка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90" marR="6789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28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Коммуникация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90" marR="6789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02809">
                <a:tc rowSpan="3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b="1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7    Ресурсное </a:t>
                      </a:r>
                      <a:r>
                        <a:rPr lang="ru-RU" sz="18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обеспечение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90" marR="6789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Calibri"/>
                          <a:ea typeface="Calibri"/>
                          <a:cs typeface="Times New Roman"/>
                        </a:rPr>
                        <a:t>Необходимые материальные ресурсы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90" marR="6789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latin typeface="Calibri"/>
                          <a:ea typeface="Calibri"/>
                          <a:cs typeface="Times New Roman"/>
                        </a:rPr>
                        <a:t>Краудфандинг</a:t>
                      </a: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90" marR="6789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28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Спонсоры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90" marR="6789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028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latin typeface="Calibri"/>
                          <a:ea typeface="Calibri"/>
                          <a:cs typeface="Times New Roman"/>
                        </a:rPr>
                        <a:t>Гос</a:t>
                      </a: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. поддержка и ресурсы города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90" marR="6789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605620">
                <a:tc rowSpan="3"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800" b="1" dirty="0" smtClean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8   Бонусы </a:t>
                      </a:r>
                      <a:r>
                        <a:rPr lang="ru-RU" sz="1800" b="1" dirty="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Times New Roman"/>
                        </a:rPr>
                        <a:t>и скидки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90" marR="6789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Calibri"/>
                          <a:ea typeface="Calibri"/>
                          <a:cs typeface="Times New Roman"/>
                        </a:rPr>
                        <a:t>Скидки 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90" marR="6789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На естественные затраты – еда, транспорт, одежда и т.д.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90" marR="6789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028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latin typeface="Calibri"/>
                          <a:ea typeface="Calibri"/>
                          <a:cs typeface="Times New Roman"/>
                        </a:rPr>
                        <a:t>Участие в мероприятиях</a:t>
                      </a:r>
                      <a:endParaRPr lang="ru-RU" sz="14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90" marR="6789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Имеющие, личностно развивающий характер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90" marR="67890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4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30280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libri"/>
                          <a:ea typeface="Calibri"/>
                          <a:cs typeface="Times New Roman"/>
                        </a:rPr>
                        <a:t>Бонусы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7890" marR="67890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AA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6607223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899592" y="188640"/>
            <a:ext cx="8064896" cy="648072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562" tIns="46038" rIns="182562" bIns="46038">
            <a:normAutofit lnSpcReduction="10000"/>
          </a:bodyPr>
          <a:lstStyle/>
          <a:p>
            <a:r>
              <a:rPr lang="ru-RU" sz="2000" b="1" i="1" dirty="0">
                <a:solidFill>
                  <a:srgbClr val="FF0000"/>
                </a:solidFill>
              </a:rPr>
              <a:t>США</a:t>
            </a:r>
            <a:endParaRPr lang="ru-RU" sz="2000" dirty="0">
              <a:solidFill>
                <a:srgbClr val="FF0000"/>
              </a:solidFill>
            </a:endParaRPr>
          </a:p>
          <a:p>
            <a:r>
              <a:rPr lang="ru-RU" sz="1600" dirty="0"/>
              <a:t> </a:t>
            </a:r>
          </a:p>
          <a:p>
            <a:r>
              <a:rPr lang="ru-RU" sz="900" i="1" dirty="0">
                <a:solidFill>
                  <a:srgbClr val="FF0000"/>
                </a:solidFill>
              </a:rPr>
              <a:t>Численность добровольцев </a:t>
            </a:r>
            <a:endParaRPr lang="ru-RU" sz="900" dirty="0">
              <a:solidFill>
                <a:srgbClr val="FF0000"/>
              </a:solidFill>
            </a:endParaRPr>
          </a:p>
          <a:p>
            <a:r>
              <a:rPr lang="ru-RU" sz="900" dirty="0"/>
              <a:t> </a:t>
            </a:r>
            <a:endParaRPr lang="ru-RU" sz="900" dirty="0" smtClean="0"/>
          </a:p>
          <a:p>
            <a:endParaRPr lang="ru-RU" sz="900" dirty="0"/>
          </a:p>
          <a:p>
            <a:r>
              <a:rPr lang="ru-RU" sz="900" dirty="0"/>
              <a:t>60, 838 млн. человек участвовали в </a:t>
            </a:r>
            <a:r>
              <a:rPr lang="ru-RU" sz="900" dirty="0" smtClean="0"/>
              <a:t>добровольческой</a:t>
            </a:r>
          </a:p>
          <a:p>
            <a:r>
              <a:rPr lang="ru-RU" sz="900" dirty="0" smtClean="0"/>
              <a:t> </a:t>
            </a:r>
            <a:r>
              <a:rPr lang="ru-RU" sz="900" dirty="0"/>
              <a:t>деятельности в США в период сент. 2006 по сент. </a:t>
            </a:r>
            <a:r>
              <a:rPr lang="en-US" sz="900" dirty="0"/>
              <a:t>2007 </a:t>
            </a:r>
            <a:r>
              <a:rPr lang="ru-RU" sz="900" dirty="0"/>
              <a:t>г</a:t>
            </a:r>
            <a:r>
              <a:rPr lang="en-US" sz="900" dirty="0"/>
              <a:t>., </a:t>
            </a:r>
            <a:endParaRPr lang="ru-RU" sz="900" dirty="0" smtClean="0"/>
          </a:p>
          <a:p>
            <a:r>
              <a:rPr lang="ru-RU" sz="900" dirty="0" smtClean="0"/>
              <a:t>это </a:t>
            </a:r>
            <a:r>
              <a:rPr lang="ru-RU" sz="900" dirty="0"/>
              <a:t>составляет</a:t>
            </a:r>
            <a:r>
              <a:rPr lang="en-US" sz="900" dirty="0"/>
              <a:t> 26, 2 % </a:t>
            </a:r>
            <a:r>
              <a:rPr lang="ru-RU" sz="900" dirty="0"/>
              <a:t>населения</a:t>
            </a:r>
            <a:r>
              <a:rPr lang="en-US" sz="900" dirty="0"/>
              <a:t>.   </a:t>
            </a:r>
            <a:endParaRPr lang="ru-RU" sz="900" dirty="0"/>
          </a:p>
          <a:p>
            <a:endParaRPr lang="ru-RU" sz="900" dirty="0"/>
          </a:p>
          <a:p>
            <a:endParaRPr lang="ru-RU" sz="900" dirty="0" smtClean="0"/>
          </a:p>
          <a:p>
            <a:endParaRPr lang="ru-RU" sz="900" dirty="0"/>
          </a:p>
          <a:p>
            <a:endParaRPr lang="ru-RU" sz="900" dirty="0" smtClean="0"/>
          </a:p>
          <a:p>
            <a:endParaRPr lang="ru-RU" sz="900" dirty="0"/>
          </a:p>
          <a:p>
            <a:endParaRPr lang="ru-RU" sz="900" dirty="0" smtClean="0"/>
          </a:p>
          <a:p>
            <a:endParaRPr lang="ru-RU" sz="900" dirty="0"/>
          </a:p>
          <a:p>
            <a:endParaRPr lang="ru-RU" sz="900" dirty="0" smtClean="0"/>
          </a:p>
          <a:p>
            <a:endParaRPr lang="ru-RU" sz="900" dirty="0"/>
          </a:p>
          <a:p>
            <a:endParaRPr lang="ru-RU" sz="900" dirty="0" smtClean="0"/>
          </a:p>
          <a:p>
            <a:endParaRPr lang="ru-RU" sz="900" dirty="0"/>
          </a:p>
          <a:p>
            <a:endParaRPr lang="ru-RU" sz="900" dirty="0"/>
          </a:p>
          <a:p>
            <a:r>
              <a:rPr lang="ru-RU" sz="900" i="1" dirty="0">
                <a:solidFill>
                  <a:srgbClr val="FF0000"/>
                </a:solidFill>
              </a:rPr>
              <a:t>Оценка вклада </a:t>
            </a:r>
            <a:endParaRPr lang="ru-RU" sz="900" dirty="0">
              <a:solidFill>
                <a:srgbClr val="FF0000"/>
              </a:solidFill>
            </a:endParaRPr>
          </a:p>
          <a:p>
            <a:r>
              <a:rPr lang="ru-RU" sz="900" dirty="0"/>
              <a:t> </a:t>
            </a:r>
          </a:p>
          <a:p>
            <a:r>
              <a:rPr lang="ru-RU" sz="900" dirty="0"/>
              <a:t>В 2007 году американские добровольцы отработали 8,1 млрд. часов.</a:t>
            </a:r>
          </a:p>
          <a:p>
            <a:r>
              <a:rPr lang="ru-RU" sz="900" dirty="0"/>
              <a:t>В среднем американские добровольцы работали 52 часа в год. </a:t>
            </a:r>
            <a:endParaRPr lang="ru-RU" sz="900" dirty="0" smtClean="0"/>
          </a:p>
          <a:p>
            <a:endParaRPr lang="ru-RU" sz="900" dirty="0"/>
          </a:p>
          <a:p>
            <a:endParaRPr lang="ru-RU" sz="900" dirty="0" smtClean="0"/>
          </a:p>
          <a:p>
            <a:endParaRPr lang="ru-RU" sz="900" dirty="0"/>
          </a:p>
          <a:p>
            <a:endParaRPr lang="ru-RU" sz="900" dirty="0" smtClean="0"/>
          </a:p>
          <a:p>
            <a:endParaRPr lang="ru-RU" sz="900" dirty="0"/>
          </a:p>
          <a:p>
            <a:endParaRPr lang="ru-RU" sz="900" dirty="0" smtClean="0"/>
          </a:p>
          <a:p>
            <a:endParaRPr lang="ru-RU" sz="900" dirty="0"/>
          </a:p>
          <a:p>
            <a:endParaRPr lang="ru-RU" sz="900" dirty="0" smtClean="0"/>
          </a:p>
          <a:p>
            <a:endParaRPr lang="ru-RU" sz="900" dirty="0"/>
          </a:p>
          <a:p>
            <a:endParaRPr lang="ru-RU" sz="900" dirty="0" smtClean="0"/>
          </a:p>
          <a:p>
            <a:endParaRPr lang="ru-RU" sz="900" dirty="0"/>
          </a:p>
          <a:p>
            <a:endParaRPr lang="ru-RU" sz="900" dirty="0" smtClean="0"/>
          </a:p>
          <a:p>
            <a:endParaRPr lang="ru-RU" sz="900" dirty="0"/>
          </a:p>
          <a:p>
            <a:endParaRPr lang="ru-RU" sz="900" dirty="0" smtClean="0"/>
          </a:p>
          <a:p>
            <a:endParaRPr lang="ru-RU" sz="900" dirty="0"/>
          </a:p>
          <a:p>
            <a:endParaRPr lang="ru-RU" sz="900" dirty="0" smtClean="0"/>
          </a:p>
          <a:p>
            <a:endParaRPr lang="ru-RU" sz="900" dirty="0"/>
          </a:p>
          <a:p>
            <a:endParaRPr lang="ru-RU" sz="900" dirty="0" smtClean="0"/>
          </a:p>
          <a:p>
            <a:endParaRPr lang="ru-RU" sz="900" dirty="0"/>
          </a:p>
          <a:p>
            <a:r>
              <a:rPr lang="ru-RU" sz="900" i="1" dirty="0">
                <a:solidFill>
                  <a:srgbClr val="FF0000"/>
                </a:solidFill>
              </a:rPr>
              <a:t>Уровень признания </a:t>
            </a:r>
            <a:endParaRPr lang="ru-RU" sz="900" dirty="0">
              <a:solidFill>
                <a:srgbClr val="FF0000"/>
              </a:solidFill>
            </a:endParaRPr>
          </a:p>
          <a:p>
            <a:r>
              <a:rPr lang="ru-RU" sz="900" i="1" dirty="0"/>
              <a:t> </a:t>
            </a:r>
            <a:endParaRPr lang="ru-RU" sz="900" dirty="0"/>
          </a:p>
          <a:p>
            <a:r>
              <a:rPr lang="ru-RU" sz="900" dirty="0"/>
              <a:t>Президент США лично возглавляет Президентский Совет Служения и Гражданского участия, </a:t>
            </a:r>
            <a:r>
              <a:rPr lang="ru-RU" sz="900" dirty="0" smtClean="0"/>
              <a:t>к</a:t>
            </a:r>
          </a:p>
          <a:p>
            <a:r>
              <a:rPr lang="ru-RU" sz="900" dirty="0"/>
              <a:t>к</a:t>
            </a:r>
            <a:r>
              <a:rPr lang="ru-RU" sz="900" dirty="0" smtClean="0"/>
              <a:t>оторый </a:t>
            </a:r>
            <a:r>
              <a:rPr lang="ru-RU" sz="900" dirty="0"/>
              <a:t>патронирует программы социального и добровольческого служения.</a:t>
            </a:r>
          </a:p>
          <a:p>
            <a:r>
              <a:rPr lang="ru-RU" sz="900" dirty="0"/>
              <a:t>Существует специальная Президентская награда для добровольцев и целая система государственной и </a:t>
            </a:r>
            <a:endParaRPr lang="ru-RU" sz="900" dirty="0" smtClean="0"/>
          </a:p>
          <a:p>
            <a:r>
              <a:rPr lang="ru-RU" sz="900" dirty="0" smtClean="0"/>
              <a:t>общественной </a:t>
            </a:r>
            <a:r>
              <a:rPr lang="ru-RU" sz="900" dirty="0"/>
              <a:t>поддержки добровольцев.</a:t>
            </a:r>
          </a:p>
          <a:p>
            <a:endParaRPr lang="ru-RU" sz="900" dirty="0"/>
          </a:p>
          <a:p>
            <a:endParaRPr lang="ru-RU" sz="900" dirty="0" smtClean="0"/>
          </a:p>
          <a:p>
            <a:endParaRPr lang="ru-RU" sz="900" dirty="0"/>
          </a:p>
          <a:p>
            <a:endParaRPr lang="ru-RU" sz="900" dirty="0" smtClean="0"/>
          </a:p>
          <a:p>
            <a:endParaRPr lang="ru-RU" sz="900" dirty="0"/>
          </a:p>
          <a:p>
            <a:endParaRPr lang="ru-RU" sz="900" dirty="0" smtClean="0"/>
          </a:p>
          <a:p>
            <a:endParaRPr lang="ru-RU" sz="900" dirty="0"/>
          </a:p>
          <a:p>
            <a:endParaRPr lang="ru-RU" sz="900" dirty="0" smtClean="0"/>
          </a:p>
          <a:p>
            <a:endParaRPr lang="ru-RU" sz="900" dirty="0"/>
          </a:p>
          <a:p>
            <a:endParaRPr lang="ru-RU" sz="900" dirty="0" smtClean="0"/>
          </a:p>
          <a:p>
            <a:endParaRPr lang="ru-RU" sz="900" dirty="0"/>
          </a:p>
          <a:p>
            <a:endParaRPr lang="ru-RU" sz="900" dirty="0" smtClean="0"/>
          </a:p>
          <a:p>
            <a:endParaRPr lang="ru-RU" sz="900" dirty="0"/>
          </a:p>
          <a:p>
            <a:endParaRPr lang="ru-RU" sz="900" dirty="0" smtClean="0"/>
          </a:p>
          <a:p>
            <a:endParaRPr lang="ru-RU" sz="900" dirty="0"/>
          </a:p>
          <a:p>
            <a:endParaRPr lang="ru-RU" sz="900" dirty="0" smtClean="0"/>
          </a:p>
          <a:p>
            <a:endParaRPr lang="ru-RU" sz="900" dirty="0"/>
          </a:p>
          <a:p>
            <a:endParaRPr lang="ru-RU" sz="900" dirty="0" smtClean="0"/>
          </a:p>
          <a:p>
            <a:endParaRPr lang="ru-RU" sz="900" dirty="0"/>
          </a:p>
          <a:p>
            <a:endParaRPr lang="ru-RU" sz="900" dirty="0" smtClean="0"/>
          </a:p>
          <a:p>
            <a:endParaRPr lang="ru-RU" sz="900" dirty="0"/>
          </a:p>
          <a:p>
            <a:endParaRPr lang="ru-RU" sz="900" dirty="0" smtClean="0"/>
          </a:p>
          <a:p>
            <a:endParaRPr lang="ru-RU" sz="900" dirty="0"/>
          </a:p>
          <a:p>
            <a:endParaRPr lang="ru-RU" sz="900" dirty="0" smtClean="0"/>
          </a:p>
          <a:p>
            <a:endParaRPr lang="ru-RU" sz="900" dirty="0"/>
          </a:p>
        </p:txBody>
      </p:sp>
      <p:pic>
        <p:nvPicPr>
          <p:cNvPr id="3" name="Рисунок 2"/>
          <p:cNvPicPr/>
          <p:nvPr/>
        </p:nvPicPr>
        <p:blipFill>
          <a:blip r:embed="rId2" cstate="print"/>
          <a:srcRect l="19361" t="36394" r="25324" b="41396"/>
          <a:stretch>
            <a:fillRect/>
          </a:stretch>
        </p:blipFill>
        <p:spPr bwMode="auto">
          <a:xfrm>
            <a:off x="1043608" y="1556792"/>
            <a:ext cx="5472608" cy="1368152"/>
          </a:xfrm>
          <a:prstGeom prst="rect">
            <a:avLst/>
          </a:prstGeom>
          <a:noFill/>
          <a:ln w="1905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5" name="Рисунок 4"/>
          <p:cNvPicPr/>
          <p:nvPr/>
        </p:nvPicPr>
        <p:blipFill>
          <a:blip r:embed="rId2" cstate="print"/>
          <a:srcRect l="19817" t="70117" r="34513" b="6010"/>
          <a:stretch>
            <a:fillRect/>
          </a:stretch>
        </p:blipFill>
        <p:spPr bwMode="auto">
          <a:xfrm>
            <a:off x="1043608" y="3789040"/>
            <a:ext cx="3672408" cy="1800200"/>
          </a:xfrm>
          <a:prstGeom prst="rect">
            <a:avLst/>
          </a:prstGeom>
          <a:noFill/>
          <a:ln w="19050">
            <a:solidFill>
              <a:schemeClr val="accent3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  <a:biLevel thresh="50000"/>
          </a:blip>
          <a:srcRect/>
          <a:stretch>
            <a:fillRect/>
          </a:stretch>
        </p:blipFill>
        <p:spPr bwMode="auto">
          <a:xfrm>
            <a:off x="4644008" y="2996952"/>
            <a:ext cx="1910730" cy="1331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365104"/>
            <a:ext cx="136815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5" cstate="print"/>
          <a:srcRect l="18309" t="7875" r="18495" b="16526"/>
          <a:stretch>
            <a:fillRect/>
          </a:stretch>
        </p:blipFill>
        <p:spPr bwMode="auto">
          <a:xfrm>
            <a:off x="6444208" y="1484784"/>
            <a:ext cx="2627784" cy="235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6" cstate="print"/>
          <a:srcRect l="17600" r="4641"/>
          <a:stretch>
            <a:fillRect/>
          </a:stretch>
        </p:blipFill>
        <p:spPr bwMode="auto">
          <a:xfrm>
            <a:off x="6444208" y="4077072"/>
            <a:ext cx="2481408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05564" y="260648"/>
            <a:ext cx="792088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g" descr="http://4vector.com/i/free-vector-corporation-for-national-and-community-service_058923_corporation-for-national-and-community-service.png"/>
          <p:cNvPicPr/>
          <p:nvPr/>
        </p:nvPicPr>
        <p:blipFill>
          <a:blip r:embed="rId8" cstate="print"/>
          <a:srcRect t="28193" b="26791"/>
          <a:stretch>
            <a:fillRect/>
          </a:stretch>
        </p:blipFill>
        <p:spPr bwMode="auto">
          <a:xfrm>
            <a:off x="3923928" y="188640"/>
            <a:ext cx="244827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3143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971600" y="116632"/>
            <a:ext cx="8064896" cy="662473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82562" tIns="46038" rIns="182562" bIns="46038">
            <a:normAutofit fontScale="55000" lnSpcReduction="20000"/>
          </a:bodyPr>
          <a:lstStyle/>
          <a:p>
            <a:r>
              <a:rPr lang="ru-RU" sz="4200" b="1" i="1" dirty="0">
                <a:solidFill>
                  <a:srgbClr val="FF0000"/>
                </a:solidFill>
              </a:rPr>
              <a:t>Канада</a:t>
            </a:r>
            <a:endParaRPr lang="ru-RU" sz="4200" dirty="0">
              <a:solidFill>
                <a:srgbClr val="FF0000"/>
              </a:solidFill>
            </a:endParaRPr>
          </a:p>
          <a:p>
            <a:r>
              <a:rPr lang="ru-RU" sz="1600" dirty="0"/>
              <a:t> </a:t>
            </a:r>
          </a:p>
          <a:p>
            <a:r>
              <a:rPr lang="ru-RU" sz="1600" i="1" dirty="0">
                <a:solidFill>
                  <a:srgbClr val="FF0000"/>
                </a:solidFill>
              </a:rPr>
              <a:t>Численность добровольцев </a:t>
            </a:r>
            <a:endParaRPr lang="ru-RU" sz="1600" dirty="0">
              <a:solidFill>
                <a:srgbClr val="FF0000"/>
              </a:solidFill>
            </a:endParaRP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Около 12 миллионов человек ежегодно вовлечены в добровольческую деятельность Канады (45% населения старше 15 лет) </a:t>
            </a:r>
          </a:p>
          <a:p>
            <a:r>
              <a:rPr lang="ru-RU" sz="1600" i="1" dirty="0"/>
              <a:t> </a:t>
            </a:r>
            <a:endParaRPr lang="ru-RU" sz="1600" dirty="0"/>
          </a:p>
          <a:p>
            <a:r>
              <a:rPr lang="ru-RU" sz="1600" i="1" dirty="0">
                <a:solidFill>
                  <a:srgbClr val="FF0000"/>
                </a:solidFill>
              </a:rPr>
              <a:t>Оценка вклада </a:t>
            </a:r>
            <a:endParaRPr lang="ru-RU" sz="1600" dirty="0">
              <a:solidFill>
                <a:srgbClr val="FF0000"/>
              </a:solidFill>
            </a:endParaRP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В общей сложности два миллиард часов были отработаны добровольцами.</a:t>
            </a:r>
          </a:p>
          <a:p>
            <a:r>
              <a:rPr lang="ru-RU" sz="1600" dirty="0"/>
              <a:t>Средний вклад за добровольца - 168 часов работы в год</a:t>
            </a:r>
          </a:p>
          <a:p>
            <a:r>
              <a:rPr lang="ru-RU" sz="1600" i="1" dirty="0"/>
              <a:t> </a:t>
            </a:r>
            <a:endParaRPr lang="ru-RU" sz="1600" dirty="0"/>
          </a:p>
          <a:p>
            <a:r>
              <a:rPr lang="ru-RU" sz="1600" i="1" dirty="0">
                <a:solidFill>
                  <a:srgbClr val="FF0000"/>
                </a:solidFill>
              </a:rPr>
              <a:t>Основные сферы деятельности добровольцев  </a:t>
            </a:r>
            <a:endParaRPr lang="ru-RU" sz="1600" dirty="0">
              <a:solidFill>
                <a:srgbClr val="FF0000"/>
              </a:solidFill>
            </a:endParaRP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В среднем добровольцы за год затрачивают от 48 до 126 часов работы в различных </a:t>
            </a:r>
            <a:r>
              <a:rPr lang="ru-RU" sz="1600" dirty="0" smtClean="0"/>
              <a:t>сферах </a:t>
            </a:r>
            <a:r>
              <a:rPr lang="ru-RU" sz="1600" dirty="0"/>
              <a:t>деятельности:</a:t>
            </a:r>
          </a:p>
          <a:p>
            <a:pPr lvl="0"/>
            <a:r>
              <a:rPr lang="ru-RU" sz="1600" dirty="0"/>
              <a:t>Религия - 126 часов; </a:t>
            </a:r>
          </a:p>
          <a:p>
            <a:pPr lvl="0"/>
            <a:r>
              <a:rPr lang="ru-RU" sz="1600" dirty="0"/>
              <a:t>Правозащитная деятельность, политика, общественные организации - 123 часа; </a:t>
            </a:r>
          </a:p>
          <a:p>
            <a:pPr lvl="0"/>
            <a:r>
              <a:rPr lang="ru-RU" sz="1600" dirty="0"/>
              <a:t>Различные виды спорта и досуга - 122 часа;</a:t>
            </a:r>
          </a:p>
          <a:p>
            <a:pPr lvl="0"/>
            <a:r>
              <a:rPr lang="ru-RU" sz="1600" dirty="0"/>
              <a:t>Искусство и культура - 120 часов;</a:t>
            </a:r>
          </a:p>
          <a:p>
            <a:pPr lvl="0"/>
            <a:r>
              <a:rPr lang="ru-RU" sz="1600" dirty="0"/>
              <a:t>Социальное обслуживание - 117 часов;</a:t>
            </a:r>
          </a:p>
          <a:p>
            <a:pPr lvl="0"/>
            <a:r>
              <a:rPr lang="ru-RU" sz="1600" dirty="0"/>
              <a:t>Больницы - 114 часов;</a:t>
            </a:r>
          </a:p>
          <a:p>
            <a:pPr lvl="0"/>
            <a:r>
              <a:rPr lang="ru-RU" sz="1600" dirty="0"/>
              <a:t>Деловые и профессиональные ассоциации и союзы - 106 часов;</a:t>
            </a:r>
          </a:p>
          <a:p>
            <a:pPr lvl="0"/>
            <a:r>
              <a:rPr lang="ru-RU" sz="1600" dirty="0"/>
              <a:t>Защита окружающей среды  - 98 часов;</a:t>
            </a:r>
          </a:p>
          <a:p>
            <a:pPr lvl="0"/>
            <a:r>
              <a:rPr lang="ru-RU" sz="1600" dirty="0"/>
              <a:t>Образование и научные исследования - 74 часов;</a:t>
            </a:r>
          </a:p>
          <a:p>
            <a:pPr lvl="0"/>
            <a:r>
              <a:rPr lang="ru-RU" sz="1600" dirty="0"/>
              <a:t>Охрана здоровья, пропаганда ЗОЖ  - 55 часов;</a:t>
            </a:r>
          </a:p>
          <a:p>
            <a:pPr lvl="0"/>
            <a:r>
              <a:rPr lang="ru-RU" sz="1600" dirty="0"/>
              <a:t>Благотворительность, </a:t>
            </a:r>
            <a:r>
              <a:rPr lang="ru-RU" sz="1600" dirty="0" err="1"/>
              <a:t>фандрайзинг</a:t>
            </a:r>
            <a:r>
              <a:rPr lang="ru-RU" sz="1600" dirty="0"/>
              <a:t>, организация добровольчества - 48 часов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75 % общественных организаций управляются и обслуживаются добровольцами.</a:t>
            </a:r>
          </a:p>
          <a:p>
            <a:r>
              <a:rPr lang="ru-RU" sz="1600" dirty="0"/>
              <a:t> </a:t>
            </a:r>
          </a:p>
          <a:p>
            <a:r>
              <a:rPr lang="ru-RU" sz="1600" i="1" dirty="0">
                <a:solidFill>
                  <a:srgbClr val="FF0000"/>
                </a:solidFill>
              </a:rPr>
              <a:t>Уровень признания </a:t>
            </a:r>
            <a:endParaRPr lang="ru-RU" sz="1600" dirty="0">
              <a:solidFill>
                <a:srgbClr val="FF0000"/>
              </a:solidFill>
            </a:endParaRPr>
          </a:p>
          <a:p>
            <a:r>
              <a:rPr lang="ru-RU" sz="1600" dirty="0"/>
              <a:t> </a:t>
            </a:r>
            <a:r>
              <a:rPr lang="ru-RU" sz="1600" dirty="0" smtClean="0"/>
              <a:t>Государственный </a:t>
            </a:r>
            <a:endParaRPr lang="ru-RU" sz="1600" dirty="0"/>
          </a:p>
          <a:p>
            <a:r>
              <a:rPr lang="ru-RU" sz="1600" dirty="0"/>
              <a:t> </a:t>
            </a:r>
          </a:p>
          <a:p>
            <a:r>
              <a:rPr lang="ru-RU" sz="1600" i="1" dirty="0">
                <a:solidFill>
                  <a:srgbClr val="FF0000"/>
                </a:solidFill>
              </a:rPr>
              <a:t>Наличие системы менеджмента</a:t>
            </a:r>
            <a:endParaRPr lang="ru-RU" sz="1600" dirty="0">
              <a:solidFill>
                <a:srgbClr val="FF0000"/>
              </a:solidFill>
            </a:endParaRPr>
          </a:p>
          <a:p>
            <a:r>
              <a:rPr lang="ru-RU" sz="1600" dirty="0"/>
              <a:t> </a:t>
            </a:r>
            <a:r>
              <a:rPr lang="ru-RU" sz="1600" dirty="0" smtClean="0"/>
              <a:t>Канадская </a:t>
            </a:r>
            <a:r>
              <a:rPr lang="ru-RU" sz="1600" dirty="0"/>
              <a:t>ассоциация администрирования добровольческих ресурсов (</a:t>
            </a:r>
            <a:r>
              <a:rPr lang="en-US" sz="1600" dirty="0"/>
              <a:t>Canadian Administrators of Volunteer Resources</a:t>
            </a:r>
            <a:r>
              <a:rPr lang="ru-RU" sz="1600" dirty="0"/>
              <a:t> (</a:t>
            </a:r>
            <a:r>
              <a:rPr lang="en-US" sz="1600" dirty="0"/>
              <a:t>CAVR</a:t>
            </a:r>
            <a:r>
              <a:rPr lang="ru-RU" sz="1600" dirty="0"/>
              <a:t>)) координирует подготовку менеджеров добровольческой деятельности в университетских центрах и общественных организациях. </a:t>
            </a:r>
          </a:p>
          <a:p>
            <a:r>
              <a:rPr lang="ru-RU" sz="1600" dirty="0"/>
              <a:t>В частности эта ассоциация рекомендует наем менеджера добровольчества с полной оплатой при работе с более чем 500-ми добровольцами, занятыми не менее 140 часов в год. Рекомендуемая годовая оплата такого менеджера 57 000 дол. в год  и выше. </a:t>
            </a:r>
          </a:p>
          <a:p>
            <a:r>
              <a:rPr lang="ru-RU" sz="1600" dirty="0"/>
              <a:t> </a:t>
            </a:r>
          </a:p>
          <a:p>
            <a:r>
              <a:rPr lang="ru-RU" sz="1600" i="1" dirty="0">
                <a:solidFill>
                  <a:srgbClr val="FF0000"/>
                </a:solidFill>
              </a:rPr>
              <a:t>Наличие системы контроля за злоупотреблениями в сфере добровольчества</a:t>
            </a:r>
            <a:endParaRPr lang="ru-RU" sz="1600" dirty="0">
              <a:solidFill>
                <a:srgbClr val="FF0000"/>
              </a:solidFill>
            </a:endParaRPr>
          </a:p>
          <a:p>
            <a:r>
              <a:rPr lang="ru-RU" sz="1600" i="1" dirty="0"/>
              <a:t> </a:t>
            </a:r>
            <a:r>
              <a:rPr lang="ru-RU" sz="1600" dirty="0" smtClean="0"/>
              <a:t>Осуществляется </a:t>
            </a:r>
            <a:r>
              <a:rPr lang="ru-RU" sz="1600" dirty="0"/>
              <a:t>Министерством труда</a:t>
            </a:r>
          </a:p>
          <a:p>
            <a:r>
              <a:rPr lang="ru-RU" sz="1600" i="1" dirty="0"/>
              <a:t> </a:t>
            </a:r>
            <a:endParaRPr lang="ru-RU" sz="1600" dirty="0"/>
          </a:p>
          <a:p>
            <a:r>
              <a:rPr lang="ru-RU" sz="1600" i="1" dirty="0">
                <a:solidFill>
                  <a:srgbClr val="FF0000"/>
                </a:solidFill>
              </a:rPr>
              <a:t>Учебная подготовка и научные исследования</a:t>
            </a:r>
            <a:endParaRPr lang="ru-RU" sz="1600" dirty="0">
              <a:solidFill>
                <a:srgbClr val="FF0000"/>
              </a:solidFill>
            </a:endParaRPr>
          </a:p>
          <a:p>
            <a:r>
              <a:rPr lang="ru-RU" sz="1600" i="1" dirty="0"/>
              <a:t> </a:t>
            </a:r>
            <a:r>
              <a:rPr lang="en-US" sz="1600" dirty="0" smtClean="0"/>
              <a:t>Grant </a:t>
            </a:r>
            <a:r>
              <a:rPr lang="en-US" sz="1600" dirty="0" err="1"/>
              <a:t>MacEwan</a:t>
            </a:r>
            <a:r>
              <a:rPr lang="en-US" sz="1600" dirty="0"/>
              <a:t> College (Edmonton), Mount Royal College(Calgary), Olds and District Chamber of Commerce – (Olds)</a:t>
            </a:r>
            <a:endParaRPr lang="ru-RU" sz="1600" dirty="0"/>
          </a:p>
          <a:p>
            <a:r>
              <a:rPr lang="en-US" sz="1600" i="1" dirty="0"/>
              <a:t> </a:t>
            </a:r>
            <a:endParaRPr lang="ru-RU" sz="1600" dirty="0"/>
          </a:p>
          <a:p>
            <a:r>
              <a:rPr lang="ru-RU" sz="1600" i="1" dirty="0">
                <a:solidFill>
                  <a:srgbClr val="FF0000"/>
                </a:solidFill>
              </a:rPr>
              <a:t>Официальный мониторинг развития добровольчества </a:t>
            </a:r>
            <a:endParaRPr lang="ru-RU" sz="1600" dirty="0">
              <a:solidFill>
                <a:srgbClr val="FF0000"/>
              </a:solidFill>
            </a:endParaRPr>
          </a:p>
          <a:p>
            <a:r>
              <a:rPr lang="ru-RU" sz="1600" i="1" dirty="0"/>
              <a:t> </a:t>
            </a:r>
            <a:endParaRPr lang="ru-RU" sz="1600" dirty="0"/>
          </a:p>
          <a:p>
            <a:r>
              <a:rPr lang="ru-RU" sz="1600" dirty="0"/>
              <a:t>Министерство труда</a:t>
            </a:r>
            <a:r>
              <a:rPr lang="en-US" sz="1600" dirty="0"/>
              <a:t>, Canada Survey of Giving, Volunteering and Participating, National Survey of Nonprofit and Voluntary Organizations (NSNVO)</a:t>
            </a:r>
            <a:endParaRPr lang="ru-RU" sz="1600" dirty="0"/>
          </a:p>
          <a:p>
            <a:r>
              <a:rPr lang="en-US" sz="1600" i="1" dirty="0"/>
              <a:t> </a:t>
            </a:r>
            <a:endParaRPr lang="ru-RU" sz="1600" dirty="0"/>
          </a:p>
          <a:p>
            <a:r>
              <a:rPr lang="ru-RU" sz="1600" i="1" dirty="0" smtClean="0">
                <a:solidFill>
                  <a:srgbClr val="FF0000"/>
                </a:solidFill>
              </a:rPr>
              <a:t>Дополнительные </a:t>
            </a:r>
            <a:r>
              <a:rPr lang="ru-RU" sz="1600" i="1" dirty="0">
                <a:solidFill>
                  <a:srgbClr val="FF0000"/>
                </a:solidFill>
              </a:rPr>
              <a:t>статистические данные </a:t>
            </a:r>
            <a:endParaRPr lang="ru-RU" sz="1600" dirty="0">
              <a:solidFill>
                <a:srgbClr val="FF0000"/>
              </a:solidFill>
            </a:endParaRP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Наиболее активные участники добровольчества:</a:t>
            </a:r>
          </a:p>
          <a:p>
            <a:pPr lvl="0"/>
            <a:r>
              <a:rPr lang="ru-RU" sz="1600" dirty="0"/>
              <a:t>молодые люди;</a:t>
            </a:r>
          </a:p>
          <a:p>
            <a:pPr lvl="0"/>
            <a:r>
              <a:rPr lang="ru-RU" sz="1600" dirty="0"/>
              <a:t>члены религиозных общин;</a:t>
            </a:r>
          </a:p>
          <a:p>
            <a:pPr lvl="0"/>
            <a:r>
              <a:rPr lang="ru-RU" sz="1600" dirty="0"/>
              <a:t>люди с высшим образованием;</a:t>
            </a:r>
          </a:p>
          <a:p>
            <a:pPr lvl="0"/>
            <a:r>
              <a:rPr lang="ru-RU" sz="1600" dirty="0"/>
              <a:t>семьи с ежегодным доходом более 100 тыс. дол.</a:t>
            </a:r>
          </a:p>
          <a:p>
            <a:r>
              <a:rPr lang="ru-RU" sz="1600" dirty="0"/>
              <a:t> </a:t>
            </a:r>
          </a:p>
          <a:p>
            <a:r>
              <a:rPr lang="ru-RU" sz="1600" dirty="0"/>
              <a:t>11 % наиболее активных добровольцев выполняют 77 % всей добровольческой работы в Канаде. </a:t>
            </a:r>
          </a:p>
          <a:p>
            <a:r>
              <a:rPr lang="en-US" sz="1600" dirty="0"/>
              <a:t>Highlights Canada Survey of Giving, Volunteering and Participating, National Survey of Nonprofit and Voluntary Organizations (NSNVO), </a:t>
            </a:r>
            <a:r>
              <a:rPr lang="en-US" sz="1600" dirty="0" smtClean="0"/>
              <a:t>2004</a:t>
            </a:r>
            <a:endParaRPr lang="ru-RU" sz="1600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35676" y="167965"/>
            <a:ext cx="820092" cy="1100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0708" y="1484784"/>
            <a:ext cx="2255787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25146" y="5445224"/>
            <a:ext cx="1566925" cy="865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910524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04664"/>
            <a:ext cx="7712810" cy="5463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46481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thumb/e/e4/Edit_DSC_0316.jpg/1200px-Edit_DSC_03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3578"/>
            <a:ext cx="2952328" cy="350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virginiaservice.virginia.gov/wp-content/uploads/2017/02/presidents-volunteer-service-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23578"/>
            <a:ext cx="4032448" cy="2285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koreatkdnutley.com/wp-content/uploads/sites/132/2019/02/Presidents-Volunteer-Award-Servic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88560" y="2464531"/>
            <a:ext cx="4943880" cy="2064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riverbendnc.org/assets/cog-president-s-volunteer-service-award-201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027" t="15360" r="10750" b="16861"/>
          <a:stretch/>
        </p:blipFill>
        <p:spPr bwMode="auto">
          <a:xfrm>
            <a:off x="107504" y="3933056"/>
            <a:ext cx="3818381" cy="2037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1680.jp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25885" y="4509118"/>
            <a:ext cx="3541208" cy="21602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96336" y="4653136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/>
              <a:t>CANADIAN ADMINISTRATORS OF VOLUNTEER  RESOURCES</a:t>
            </a:r>
            <a:r>
              <a:rPr lang="en-AU" sz="1200" b="1" i="1" dirty="0"/>
              <a:t> (</a:t>
            </a:r>
            <a:r>
              <a:rPr lang="en-US" sz="1200" b="1" i="1" dirty="0"/>
              <a:t>CAVR</a:t>
            </a:r>
            <a:r>
              <a:rPr lang="en-AU" sz="1200" b="1" i="1" dirty="0"/>
              <a:t>)</a:t>
            </a:r>
            <a:endParaRPr lang="ru-RU" sz="1200" dirty="0"/>
          </a:p>
          <a:p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xmlns="" val="21733584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214313"/>
            <a:ext cx="8064895" cy="3430711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solidFill>
                  <a:srgbClr val="FF0000"/>
                </a:solidFill>
              </a:rPr>
              <a:t>ПОПУЛЯРНЫЕ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dirty="0" smtClean="0">
                <a:solidFill>
                  <a:srgbClr val="FF0000"/>
                </a:solidFill>
              </a:rPr>
              <a:t>ФОРМЫ ПООЩРЕНИЯ ДОБРОВОЛЬЦЕВ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Церемонии признания 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Специальные знаки 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Образовательные услуги, тренинги 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Добровольческие путешествия 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Клубное общение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Возможности для личностного роста 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Карьерное </a:t>
            </a:r>
            <a:r>
              <a:rPr lang="ru-RU" sz="2000" dirty="0" err="1" smtClean="0">
                <a:solidFill>
                  <a:schemeClr val="accent3">
                    <a:lumMod val="50000"/>
                  </a:schemeClr>
                </a:solidFill>
              </a:rPr>
              <a:t>портфолио</a:t>
            </a:r>
            <a:r>
              <a:rPr lang="ru-RU" sz="2000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endParaRPr lang="ru-RU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Рисунок 4" descr="I:\ФОТО\2008\КРЫМ КЕРЧЬ 08\24.08\P824003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797910"/>
            <a:ext cx="4492165" cy="2727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I:\ФОТО\2008\КРЫМ КЕРЧЬ 08\24.08\P82400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4644008" y="4509120"/>
            <a:ext cx="2736304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I:\ФОТО\2008\КРЫМ КЕРЧЬ 08\24.08\P824004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4394433"/>
            <a:ext cx="1948360" cy="1410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2420888"/>
            <a:ext cx="1277368" cy="1135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2420888"/>
            <a:ext cx="1086066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7" cstate="print"/>
          <a:srcRect l="10587" r="8246"/>
          <a:stretch>
            <a:fillRect/>
          </a:stretch>
        </p:blipFill>
        <p:spPr bwMode="auto">
          <a:xfrm>
            <a:off x="7596336" y="2348880"/>
            <a:ext cx="1368152" cy="1192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I:\ФОТО\2009\Окт - Дек\Виктория\Сони\DCIM\101MSDCF\DSC04334.JPG"/>
          <p:cNvPicPr/>
          <p:nvPr/>
        </p:nvPicPr>
        <p:blipFill>
          <a:blip r:embed="rId8" cstate="print">
            <a:lum bright="10000"/>
          </a:blip>
          <a:srcRect t="32911" r="49449"/>
          <a:stretch>
            <a:fillRect/>
          </a:stretch>
        </p:blipFill>
        <p:spPr bwMode="auto">
          <a:xfrm>
            <a:off x="6012160" y="332656"/>
            <a:ext cx="2185382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25309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. 2"/>
          <p:cNvSpPr>
            <a:spLocks noGrp="1" noChangeArrowheads="1"/>
          </p:cNvSpPr>
          <p:nvPr>
            <p:ph type="ctrTitle"/>
          </p:nvPr>
        </p:nvSpPr>
        <p:spPr>
          <a:xfrm>
            <a:off x="755650" y="404813"/>
            <a:ext cx="7920038" cy="1004887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ru-RU" sz="2800" dirty="0" smtClean="0">
                <a:solidFill>
                  <a:srgbClr val="CC0000"/>
                </a:solidFill>
                <a:latin typeface="Algerian" pitchFamily="82" charset="0"/>
              </a:rPr>
              <a:t>Технологические этапы создания муниципальных центров социального служения молодежи </a:t>
            </a:r>
            <a:br>
              <a:rPr lang="ru-RU" sz="2800" dirty="0" smtClean="0">
                <a:solidFill>
                  <a:srgbClr val="CC0000"/>
                </a:solidFill>
                <a:latin typeface="Algerian" pitchFamily="82" charset="0"/>
              </a:rPr>
            </a:br>
            <a:r>
              <a:rPr lang="ru-RU" sz="2800" dirty="0" smtClean="0">
                <a:solidFill>
                  <a:srgbClr val="CC0000"/>
                </a:solidFill>
                <a:latin typeface="Algerian" pitchFamily="82" charset="0"/>
              </a:rPr>
              <a:t>МЦ ССМ:</a:t>
            </a:r>
          </a:p>
        </p:txBody>
      </p:sp>
      <p:sp>
        <p:nvSpPr>
          <p:cNvPr id="7171" name="Прямоуг. 3"/>
          <p:cNvSpPr>
            <a:spLocks noChangeArrowheads="1"/>
          </p:cNvSpPr>
          <p:nvPr/>
        </p:nvSpPr>
        <p:spPr bwMode="auto">
          <a:xfrm>
            <a:off x="539552" y="1700213"/>
            <a:ext cx="8425061" cy="3785652"/>
          </a:xfrm>
          <a:prstGeom prst="rect">
            <a:avLst/>
          </a:prstGeom>
          <a:ln/>
          <a:extLst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Clr>
                <a:srgbClr val="CC3300"/>
              </a:buClr>
              <a:buSzPct val="120000"/>
              <a:buFontTx/>
              <a:buAutoNum type="arabicPeriod"/>
            </a:pPr>
            <a:r>
              <a:rPr lang="ru-RU" sz="2000" i="1" dirty="0">
                <a:solidFill>
                  <a:srgbClr val="993300"/>
                </a:solidFill>
                <a:latin typeface="Algerian" pitchFamily="82" charset="0"/>
              </a:rPr>
              <a:t> Оценка добровольческого  потенциала  молодежи местного сообщества</a:t>
            </a:r>
            <a:endParaRPr lang="ru-RU" sz="2000" dirty="0">
              <a:solidFill>
                <a:srgbClr val="993300"/>
              </a:solidFill>
              <a:latin typeface="Algerian" pitchFamily="82" charset="0"/>
            </a:endParaRPr>
          </a:p>
          <a:p>
            <a:pPr marL="342900" indent="-342900">
              <a:buClr>
                <a:srgbClr val="CC3300"/>
              </a:buClr>
              <a:buSzPct val="120000"/>
              <a:buFontTx/>
              <a:buAutoNum type="arabicPeriod"/>
            </a:pPr>
            <a:r>
              <a:rPr lang="ru-RU" sz="2000" i="1" dirty="0">
                <a:solidFill>
                  <a:srgbClr val="993300"/>
                </a:solidFill>
                <a:latin typeface="Algerian" pitchFamily="82" charset="0"/>
              </a:rPr>
              <a:t> Поиск объектов социального служения и оценка потребностей в добровольческой деятельности </a:t>
            </a:r>
            <a:endParaRPr lang="ru-RU" sz="2000" dirty="0">
              <a:solidFill>
                <a:srgbClr val="993300"/>
              </a:solidFill>
              <a:latin typeface="Algerian" pitchFamily="82" charset="0"/>
            </a:endParaRPr>
          </a:p>
          <a:p>
            <a:pPr marL="342900" indent="-342900">
              <a:buClr>
                <a:srgbClr val="CC3300"/>
              </a:buClr>
              <a:buSzPct val="120000"/>
              <a:buFontTx/>
              <a:buAutoNum type="arabicPeriod"/>
            </a:pPr>
            <a:r>
              <a:rPr lang="ru-RU" sz="2000" i="1" dirty="0">
                <a:solidFill>
                  <a:srgbClr val="993300"/>
                </a:solidFill>
                <a:latin typeface="Algerian" pitchFamily="82" charset="0"/>
              </a:rPr>
              <a:t> Установление партнерских отношений между муниципальным образованием и инициативной добровольческой группой </a:t>
            </a:r>
          </a:p>
          <a:p>
            <a:pPr marL="342900" indent="-342900">
              <a:buClr>
                <a:srgbClr val="CC3300"/>
              </a:buClr>
              <a:buSzPct val="120000"/>
              <a:buFontTx/>
              <a:buAutoNum type="arabicPeriod"/>
            </a:pPr>
            <a:r>
              <a:rPr lang="ru-RU" sz="2000" i="1" dirty="0">
                <a:solidFill>
                  <a:srgbClr val="993300"/>
                </a:solidFill>
                <a:latin typeface="Algerian" pitchFamily="82" charset="0"/>
              </a:rPr>
              <a:t> Поиск и подготовка добровольцев </a:t>
            </a:r>
            <a:endParaRPr lang="ru-RU" sz="2000" dirty="0">
              <a:solidFill>
                <a:srgbClr val="993300"/>
              </a:solidFill>
              <a:latin typeface="Algerian" pitchFamily="82" charset="0"/>
            </a:endParaRPr>
          </a:p>
          <a:p>
            <a:pPr marL="342900" indent="-342900">
              <a:buClr>
                <a:srgbClr val="CC3300"/>
              </a:buClr>
              <a:buSzPct val="120000"/>
              <a:buFontTx/>
              <a:buAutoNum type="arabicPeriod"/>
            </a:pPr>
            <a:r>
              <a:rPr lang="ru-RU" sz="2000" i="1" dirty="0">
                <a:solidFill>
                  <a:srgbClr val="993300"/>
                </a:solidFill>
                <a:latin typeface="Algerian" pitchFamily="82" charset="0"/>
              </a:rPr>
              <a:t> Создание добровольческих рабочих мест </a:t>
            </a:r>
          </a:p>
          <a:p>
            <a:pPr marL="342900" indent="-342900">
              <a:buClr>
                <a:srgbClr val="CC3300"/>
              </a:buClr>
              <a:buSzPct val="120000"/>
              <a:buFontTx/>
              <a:buAutoNum type="arabicPeriod"/>
            </a:pPr>
            <a:r>
              <a:rPr lang="ru-RU" sz="2000" i="1" dirty="0" smtClean="0">
                <a:solidFill>
                  <a:srgbClr val="993300"/>
                </a:solidFill>
                <a:latin typeface="Algerian" pitchFamily="82" charset="0"/>
              </a:rPr>
              <a:t>Технологическое </a:t>
            </a:r>
            <a:r>
              <a:rPr lang="ru-RU" sz="2000" i="1" dirty="0">
                <a:solidFill>
                  <a:srgbClr val="993300"/>
                </a:solidFill>
                <a:latin typeface="Algerian" pitchFamily="82" charset="0"/>
              </a:rPr>
              <a:t>и методическое обеспечение добровольческой  деятельности </a:t>
            </a:r>
            <a:endParaRPr lang="ru-RU" sz="2000" dirty="0">
              <a:solidFill>
                <a:srgbClr val="993300"/>
              </a:solidFill>
              <a:latin typeface="Algerian" pitchFamily="82" charset="0"/>
            </a:endParaRPr>
          </a:p>
          <a:p>
            <a:pPr marL="342900" indent="-342900">
              <a:buClr>
                <a:srgbClr val="CC3300"/>
              </a:buClr>
              <a:buSzPct val="120000"/>
              <a:buFontTx/>
              <a:buAutoNum type="arabicPeriod"/>
            </a:pPr>
            <a:r>
              <a:rPr lang="ru-RU" sz="2000" i="1" dirty="0">
                <a:solidFill>
                  <a:srgbClr val="993300"/>
                </a:solidFill>
                <a:latin typeface="Algerian" pitchFamily="82" charset="0"/>
              </a:rPr>
              <a:t> Создание муниципального центра социального служения молодежи </a:t>
            </a:r>
            <a:endParaRPr lang="ru-RU" sz="2000" dirty="0">
              <a:solidFill>
                <a:srgbClr val="993300"/>
              </a:solidFill>
              <a:latin typeface="Algerian" pitchFamily="82" charset="0"/>
            </a:endParaRPr>
          </a:p>
          <a:p>
            <a:pPr marL="342900" indent="-342900"/>
            <a:endParaRPr lang="ru-RU" sz="2000" dirty="0">
              <a:solidFill>
                <a:srgbClr val="993300"/>
              </a:solidFill>
              <a:latin typeface="Algerian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7697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15616" y="188640"/>
            <a:ext cx="6768752" cy="6552728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>
            <a:normAutofit fontScale="55000" lnSpcReduction="20000"/>
          </a:bodyPr>
          <a:lstStyle/>
          <a:p>
            <a:pPr algn="l"/>
            <a:r>
              <a:rPr lang="ru-RU" b="1" dirty="0" smtClean="0">
                <a:solidFill>
                  <a:srgbClr val="C00000"/>
                </a:solidFill>
              </a:rPr>
              <a:t>Основные требования к добровольческим рабочим местам</a:t>
            </a:r>
            <a:endParaRPr lang="ru-RU" dirty="0" smtClean="0">
              <a:solidFill>
                <a:srgbClr val="C00000"/>
              </a:solidFill>
            </a:endParaRPr>
          </a:p>
          <a:p>
            <a:pPr algn="l"/>
            <a:r>
              <a:rPr lang="ru-RU" dirty="0" smtClean="0">
                <a:solidFill>
                  <a:srgbClr val="2F562C"/>
                </a:solidFill>
              </a:rPr>
              <a:t> </a:t>
            </a:r>
          </a:p>
          <a:p>
            <a:pPr algn="l"/>
            <a:r>
              <a:rPr lang="ru-RU" b="1" i="1" dirty="0" err="1" smtClean="0">
                <a:solidFill>
                  <a:srgbClr val="C00000"/>
                </a:solidFill>
              </a:rPr>
              <a:t>Востребованность</a:t>
            </a:r>
            <a:endParaRPr lang="ru-RU" dirty="0" smtClean="0">
              <a:solidFill>
                <a:srgbClr val="C00000"/>
              </a:solidFill>
            </a:endParaRPr>
          </a:p>
          <a:p>
            <a:pPr algn="l"/>
            <a:r>
              <a:rPr lang="ru-RU" b="1" i="1" dirty="0" smtClean="0">
                <a:solidFill>
                  <a:srgbClr val="C00000"/>
                </a:solidFill>
              </a:rPr>
              <a:t>Ресурсная обеспеченность</a:t>
            </a:r>
            <a:endParaRPr lang="ru-RU" dirty="0" smtClean="0">
              <a:solidFill>
                <a:srgbClr val="C00000"/>
              </a:solidFill>
            </a:endParaRPr>
          </a:p>
          <a:p>
            <a:pPr lvl="0" algn="l">
              <a:buFont typeface="Arial" pitchFamily="34" charset="0"/>
              <a:buChar char="•"/>
            </a:pPr>
            <a:r>
              <a:rPr lang="ru-RU" dirty="0" smtClean="0">
                <a:solidFill>
                  <a:srgbClr val="2F562C"/>
                </a:solidFill>
              </a:rPr>
              <a:t>материальные и технические условия выполнения добровольческой работы;</a:t>
            </a:r>
          </a:p>
          <a:p>
            <a:pPr lvl="0" algn="l">
              <a:buFont typeface="Arial" pitchFamily="34" charset="0"/>
              <a:buChar char="•"/>
            </a:pPr>
            <a:r>
              <a:rPr lang="ru-RU" dirty="0" smtClean="0">
                <a:solidFill>
                  <a:srgbClr val="2F562C"/>
                </a:solidFill>
              </a:rPr>
              <a:t>возможности для поощрения добровольцев;</a:t>
            </a:r>
          </a:p>
          <a:p>
            <a:pPr lvl="0" algn="l">
              <a:buFont typeface="Arial" pitchFamily="34" charset="0"/>
              <a:buChar char="•"/>
            </a:pPr>
            <a:r>
              <a:rPr lang="ru-RU" dirty="0" smtClean="0">
                <a:solidFill>
                  <a:srgbClr val="2F562C"/>
                </a:solidFill>
              </a:rPr>
              <a:t>восполнение естественных затрат добровольцев (затраты связанные с участием в работе – питание, проезд, проживание);</a:t>
            </a:r>
          </a:p>
          <a:p>
            <a:pPr lvl="0" algn="l">
              <a:buFont typeface="Arial" pitchFamily="34" charset="0"/>
              <a:buChar char="•"/>
            </a:pPr>
            <a:r>
              <a:rPr lang="ru-RU" dirty="0" smtClean="0">
                <a:solidFill>
                  <a:srgbClr val="2F562C"/>
                </a:solidFill>
              </a:rPr>
              <a:t>возможности для коммуникационного и информационного обеспечения добровольческой работы;</a:t>
            </a:r>
          </a:p>
          <a:p>
            <a:pPr lvl="0" algn="l">
              <a:buFont typeface="Arial" pitchFamily="34" charset="0"/>
              <a:buChar char="•"/>
            </a:pPr>
            <a:r>
              <a:rPr lang="ru-RU" dirty="0" smtClean="0">
                <a:solidFill>
                  <a:srgbClr val="2F562C"/>
                </a:solidFill>
              </a:rPr>
              <a:t>условия для личностного развития добровольцев.</a:t>
            </a:r>
          </a:p>
          <a:p>
            <a:pPr algn="l"/>
            <a:r>
              <a:rPr lang="ru-RU" b="1" i="1" dirty="0" smtClean="0">
                <a:solidFill>
                  <a:srgbClr val="C00000"/>
                </a:solidFill>
              </a:rPr>
              <a:t>Защищенность и безопасность</a:t>
            </a:r>
            <a:endParaRPr lang="ru-RU" dirty="0" smtClean="0">
              <a:solidFill>
                <a:srgbClr val="C00000"/>
              </a:solidFill>
            </a:endParaRPr>
          </a:p>
          <a:p>
            <a:pPr algn="l"/>
            <a:r>
              <a:rPr lang="ru-RU" b="1" i="1" dirty="0" smtClean="0">
                <a:solidFill>
                  <a:srgbClr val="C00000"/>
                </a:solidFill>
              </a:rPr>
              <a:t>Эффективность</a:t>
            </a:r>
            <a:endParaRPr lang="ru-RU" dirty="0" smtClean="0">
              <a:solidFill>
                <a:srgbClr val="C00000"/>
              </a:solidFill>
            </a:endParaRPr>
          </a:p>
          <a:p>
            <a:pPr algn="l"/>
            <a:r>
              <a:rPr lang="ru-RU" b="1" i="1" dirty="0" smtClean="0">
                <a:solidFill>
                  <a:srgbClr val="C00000"/>
                </a:solidFill>
              </a:rPr>
              <a:t>Квалифицированность</a:t>
            </a:r>
            <a:endParaRPr lang="ru-RU" dirty="0" smtClean="0">
              <a:solidFill>
                <a:srgbClr val="C00000"/>
              </a:solidFill>
            </a:endParaRPr>
          </a:p>
          <a:p>
            <a:pPr algn="l"/>
            <a:r>
              <a:rPr lang="ru-RU" dirty="0" smtClean="0">
                <a:solidFill>
                  <a:srgbClr val="2F562C"/>
                </a:solidFill>
              </a:rPr>
              <a:t>Соответствие квалификации добровольцев требованиям рабочего места – это система требований, которая зависит:</a:t>
            </a:r>
          </a:p>
          <a:p>
            <a:pPr algn="l"/>
            <a:r>
              <a:rPr lang="ru-RU" dirty="0" smtClean="0">
                <a:solidFill>
                  <a:srgbClr val="2F562C"/>
                </a:solidFill>
              </a:rPr>
              <a:t>- от сложности выполнения работ; </a:t>
            </a:r>
            <a:br>
              <a:rPr lang="ru-RU" dirty="0" smtClean="0">
                <a:solidFill>
                  <a:srgbClr val="2F562C"/>
                </a:solidFill>
              </a:rPr>
            </a:br>
            <a:r>
              <a:rPr lang="ru-RU" dirty="0" smtClean="0">
                <a:solidFill>
                  <a:srgbClr val="2F562C"/>
                </a:solidFill>
              </a:rPr>
              <a:t>- от сущности рабочего процесса; </a:t>
            </a:r>
            <a:br>
              <a:rPr lang="ru-RU" dirty="0" smtClean="0">
                <a:solidFill>
                  <a:srgbClr val="2F562C"/>
                </a:solidFill>
              </a:rPr>
            </a:br>
            <a:r>
              <a:rPr lang="ru-RU" dirty="0" smtClean="0">
                <a:solidFill>
                  <a:srgbClr val="2F562C"/>
                </a:solidFill>
              </a:rPr>
              <a:t>- от физических и социальных условий труда и других условий.</a:t>
            </a:r>
            <a:endParaRPr lang="ru-RU" b="1" dirty="0" smtClean="0">
              <a:solidFill>
                <a:srgbClr val="2F562C"/>
              </a:solidFill>
            </a:endParaRPr>
          </a:p>
          <a:p>
            <a:pPr algn="l"/>
            <a:r>
              <a:rPr lang="ru-RU" b="1" i="1" dirty="0" smtClean="0">
                <a:solidFill>
                  <a:srgbClr val="C00000"/>
                </a:solidFill>
              </a:rPr>
              <a:t>Технологичность </a:t>
            </a:r>
            <a:endParaRPr lang="ru-RU" b="1" dirty="0" smtClean="0">
              <a:solidFill>
                <a:srgbClr val="C00000"/>
              </a:solidFill>
            </a:endParaRPr>
          </a:p>
          <a:p>
            <a:pPr algn="l"/>
            <a:r>
              <a:rPr lang="ru-RU" b="1" i="1" dirty="0" smtClean="0">
                <a:solidFill>
                  <a:srgbClr val="C00000"/>
                </a:solidFill>
              </a:rPr>
              <a:t>Эргономичность</a:t>
            </a: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j0231444.w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452320" y="2420888"/>
            <a:ext cx="1529040" cy="1330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3238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5634543"/>
            <a:ext cx="9144000" cy="1223457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8927654" y="6431538"/>
            <a:ext cx="0" cy="34290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8701043" y="6469213"/>
            <a:ext cx="155972" cy="273844"/>
          </a:xfrm>
        </p:spPr>
        <p:txBody>
          <a:bodyPr/>
          <a:lstStyle/>
          <a:p>
            <a:fld id="{9272AF72-AABD-40A8-AF29-AF9442360165}" type="slidenum">
              <a:rPr lang="ru-RU" sz="105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49</a:t>
            </a:fld>
            <a:endParaRPr lang="ru-RU" sz="105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293" y="2924944"/>
            <a:ext cx="8491361" cy="24671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1560" y="332656"/>
            <a:ext cx="7992888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ПЯТЬ КЛЮЧЕЙ ЭФФЕКТИВНОЙ 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ВОЛОНТЁРСКОЙ ПРОГРАММЫ</a:t>
            </a:r>
          </a:p>
          <a:p>
            <a:pPr algn="ctr"/>
            <a:endParaRPr lang="ru-RU" sz="2400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dirty="0" smtClean="0">
                <a:solidFill>
                  <a:srgbClr val="FF0000"/>
                </a:solidFill>
              </a:rPr>
              <a:t>ОСНОВА ДЕЯТЕЛЬНОСТИ РЕСУРСНЫ ЦЕНТРОВ ДОБРОВОЛЬЧЕСКОГО СЛУЖЕНИЯ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8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http://tayni.info/wp-content/uploads/2015/10/gosudarstvo-vseobshhego-blagodenstvija_1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7" y="476672"/>
            <a:ext cx="2627595" cy="403244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835696" y="116632"/>
            <a:ext cx="15309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 </a:t>
            </a:r>
            <a:r>
              <a:rPr lang="en-US" b="1" i="1" dirty="0" smtClean="0">
                <a:solidFill>
                  <a:srgbClr val="C00000"/>
                </a:solidFill>
              </a:rPr>
              <a:t>Welfare state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300192" y="116632"/>
            <a:ext cx="2510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Participatory democracy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126980" name="Picture 4" descr="http://www.eesc.europa.eu/resources/toolip/img-thumb/2011/03/23/cover-participory-democracy-extra_lar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5170" y="476672"/>
            <a:ext cx="2612291" cy="381642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043608" y="4581129"/>
            <a:ext cx="7992888" cy="203132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6600"/>
                </a:solidFill>
              </a:rPr>
              <a:t>Король Нидерландов </a:t>
            </a:r>
            <a:r>
              <a:rPr lang="ru-RU" b="1" dirty="0" err="1" smtClean="0">
                <a:solidFill>
                  <a:srgbClr val="006600"/>
                </a:solidFill>
              </a:rPr>
              <a:t>Виллем</a:t>
            </a:r>
            <a:r>
              <a:rPr lang="ru-RU" b="1" dirty="0" smtClean="0">
                <a:solidFill>
                  <a:srgbClr val="006600"/>
                </a:solidFill>
              </a:rPr>
              <a:t> Александр, вступая в 2013 году на престол, объявил о конце «государства всеобщего благосостояния» и о начале новой эпохи  «общества активного участия» (</a:t>
            </a:r>
            <a:r>
              <a:rPr lang="ru-RU" b="1" dirty="0" err="1" smtClean="0">
                <a:solidFill>
                  <a:srgbClr val="C00000"/>
                </a:solidFill>
              </a:rPr>
              <a:t>participation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 smtClean="0">
                <a:solidFill>
                  <a:srgbClr val="C00000"/>
                </a:solidFill>
              </a:rPr>
              <a:t>society</a:t>
            </a:r>
            <a:r>
              <a:rPr lang="ru-RU" b="1" dirty="0" smtClean="0">
                <a:solidFill>
                  <a:srgbClr val="006600"/>
                </a:solidFill>
              </a:rPr>
              <a:t>). Суть этой новой концепции состоит в том, что достичь заявленного высокого уровня качества жизни невозможно, опираясь только на социальные обязательства государства – необходимы  социальные обязательства граждан (</a:t>
            </a:r>
            <a:r>
              <a:rPr lang="ru-RU" b="1" dirty="0" err="1" smtClean="0">
                <a:solidFill>
                  <a:srgbClr val="006600"/>
                </a:solidFill>
              </a:rPr>
              <a:t>Social</a:t>
            </a:r>
            <a:r>
              <a:rPr lang="ru-RU" b="1" dirty="0" smtClean="0">
                <a:solidFill>
                  <a:srgbClr val="006600"/>
                </a:solidFill>
              </a:rPr>
              <a:t> </a:t>
            </a:r>
            <a:r>
              <a:rPr lang="ru-RU" b="1" dirty="0" err="1" smtClean="0">
                <a:solidFill>
                  <a:srgbClr val="006600"/>
                </a:solidFill>
              </a:rPr>
              <a:t>engagement</a:t>
            </a:r>
            <a:r>
              <a:rPr lang="ru-RU" b="1" dirty="0" smtClean="0">
                <a:solidFill>
                  <a:srgbClr val="006600"/>
                </a:solidFill>
              </a:rPr>
              <a:t>), их активное участие в жизни местных сообществ. </a:t>
            </a:r>
            <a:endParaRPr lang="ru-RU" b="1" dirty="0">
              <a:solidFill>
                <a:srgbClr val="006600"/>
              </a:solidFill>
            </a:endParaRPr>
          </a:p>
        </p:txBody>
      </p:sp>
      <p:pic>
        <p:nvPicPr>
          <p:cNvPr id="126982" name="Picture 6" descr="http://thelibertarianrepublic.com/wp-content/uploads/2013/09/1240088_10202144318239604_737028266_n.jpg"/>
          <p:cNvPicPr>
            <a:picLocks noChangeAspect="1" noChangeArrowheads="1"/>
          </p:cNvPicPr>
          <p:nvPr/>
        </p:nvPicPr>
        <p:blipFill>
          <a:blip r:embed="rId4" cstate="print"/>
          <a:srcRect l="7408" r="6657"/>
          <a:stretch>
            <a:fillRect/>
          </a:stretch>
        </p:blipFill>
        <p:spPr bwMode="auto">
          <a:xfrm>
            <a:off x="3779912" y="836712"/>
            <a:ext cx="2446949" cy="1899307"/>
          </a:xfrm>
          <a:prstGeom prst="rect">
            <a:avLst/>
          </a:prstGeom>
          <a:noFill/>
        </p:spPr>
      </p:pic>
      <p:pic>
        <p:nvPicPr>
          <p:cNvPr id="126984" name="Picture 8" descr="http://www.unpan.org/portals/0/E-Participation%20Page/EParticipationWordle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3274223"/>
            <a:ext cx="2448272" cy="13069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/>
          <p:cNvCxnSpPr/>
          <p:nvPr/>
        </p:nvCxnSpPr>
        <p:spPr>
          <a:xfrm>
            <a:off x="122275" y="1064343"/>
            <a:ext cx="7533652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491067" y="463149"/>
            <a:ext cx="79210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В чем отличия волонтерского менеджмента от </a:t>
            </a:r>
            <a:r>
              <a:rPr lang="ru-RU" sz="2000" b="1" dirty="0" err="1" smtClean="0">
                <a:solidFill>
                  <a:schemeClr val="accent4">
                    <a:lumMod val="75000"/>
                  </a:schemeClr>
                </a:solidFill>
              </a:rPr>
              <a:t>бизнес-подходов</a:t>
            </a:r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</a:rPr>
              <a:t> управления человеческими ресурсами?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381000" y="1176868"/>
          <a:ext cx="8254999" cy="4934838"/>
        </p:xfrm>
        <a:graphic>
          <a:graphicData uri="http://schemas.openxmlformats.org/drawingml/2006/table">
            <a:tbl>
              <a:tblPr/>
              <a:tblGrid>
                <a:gridCol w="249766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786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7866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3224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FFFFFF"/>
                          </a:solidFill>
                          <a:latin typeface="Cambria"/>
                          <a:ea typeface="Calibri"/>
                          <a:cs typeface="Times New Roman"/>
                        </a:rPr>
                        <a:t>Compare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FFFFFF"/>
                          </a:solidFill>
                          <a:latin typeface="Cambria"/>
                          <a:ea typeface="Calibri"/>
                          <a:cs typeface="Times New Roman"/>
                        </a:rPr>
                        <a:t>Волонтерские организации, добровольцы</a:t>
                      </a:r>
                      <a:endParaRPr lang="ru-RU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FFFFFF"/>
                          </a:solidFill>
                          <a:latin typeface="Cambria"/>
                          <a:ea typeface="Calibri"/>
                          <a:cs typeface="Times New Roman"/>
                        </a:rPr>
                        <a:t>Бизнес, нанятые профессионалы</a:t>
                      </a:r>
                      <a:endParaRPr lang="ru-RU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8365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solidFill>
                            <a:srgbClr val="FFFFFF"/>
                          </a:solidFill>
                          <a:latin typeface="Cambria"/>
                          <a:ea typeface="Calibri"/>
                          <a:cs typeface="Times New Roman"/>
                        </a:rPr>
                        <a:t>1  Позиция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Cambria"/>
                          <a:ea typeface="Calibri"/>
                          <a:cs typeface="Times New Roman"/>
                        </a:rPr>
                        <a:t>Инвесторы (реальная позиция участия)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1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latin typeface="Cambria"/>
                          <a:ea typeface="Calibri"/>
                          <a:cs typeface="Times New Roman"/>
                        </a:rPr>
                        <a:t>Наемные работники (соинвесторы в бизнесе фигура речи)</a:t>
                      </a:r>
                      <a:endParaRPr lang="ru-RU" sz="12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2244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solidFill>
                            <a:srgbClr val="FFFFFF"/>
                          </a:solidFill>
                          <a:latin typeface="Cambria"/>
                          <a:ea typeface="Calibri"/>
                          <a:cs typeface="Times New Roman"/>
                        </a:rPr>
                        <a:t>2  Стимулы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Cambria"/>
                          <a:ea typeface="Calibri"/>
                          <a:cs typeface="Times New Roman"/>
                        </a:rPr>
                        <a:t>Сущностная мотивация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latin typeface="Cambria"/>
                          <a:ea typeface="Calibri"/>
                          <a:cs typeface="Times New Roman"/>
                        </a:rPr>
                        <a:t>Материальные и нематериальные</a:t>
                      </a:r>
                      <a:endParaRPr lang="ru-RU" sz="12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8365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solidFill>
                            <a:srgbClr val="FFFFFF"/>
                          </a:solidFill>
                          <a:latin typeface="Cambria"/>
                          <a:ea typeface="Calibri"/>
                          <a:cs typeface="Times New Roman"/>
                        </a:rPr>
                        <a:t>3  Показатели </a:t>
                      </a:r>
                      <a:r>
                        <a:rPr lang="ru-RU" sz="1400" dirty="0">
                          <a:solidFill>
                            <a:srgbClr val="FFFFFF"/>
                          </a:solidFill>
                          <a:latin typeface="Cambria"/>
                          <a:ea typeface="Calibri"/>
                          <a:cs typeface="Times New Roman"/>
                        </a:rPr>
                        <a:t>эффективности 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Cambria"/>
                          <a:ea typeface="Calibri"/>
                          <a:cs typeface="Times New Roman"/>
                        </a:rPr>
                        <a:t>Затраченное время, как генеральный  показатель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Cambria"/>
                          <a:ea typeface="Calibri"/>
                          <a:cs typeface="Times New Roman"/>
                        </a:rPr>
                        <a:t>Мотивация участия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1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Cambria"/>
                          <a:ea typeface="Calibri"/>
                          <a:cs typeface="Times New Roman"/>
                        </a:rPr>
                        <a:t>Key Performance Indicators  </a:t>
                      </a: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Cambria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US" sz="1200" b="1" dirty="0">
                          <a:solidFill>
                            <a:srgbClr val="002060"/>
                          </a:solidFill>
                          <a:latin typeface="Cambria"/>
                          <a:ea typeface="Calibri"/>
                          <a:cs typeface="Times New Roman"/>
                        </a:rPr>
                        <a:t>KPI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Cambria"/>
                          <a:ea typeface="Calibri"/>
                          <a:cs typeface="Times New Roman"/>
                        </a:rPr>
                        <a:t>Прибыль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2244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solidFill>
                            <a:srgbClr val="FFFFFF"/>
                          </a:solidFill>
                          <a:latin typeface="Cambria"/>
                          <a:ea typeface="Calibri"/>
                          <a:cs typeface="Times New Roman"/>
                        </a:rPr>
                        <a:t>4 </a:t>
                      </a:r>
                      <a:r>
                        <a:rPr lang="ru-RU" sz="1400" baseline="0" dirty="0" smtClean="0">
                          <a:solidFill>
                            <a:srgbClr val="FFFFFF"/>
                          </a:solidFill>
                          <a:latin typeface="Cambria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rgbClr val="FFFFFF"/>
                          </a:solidFill>
                          <a:latin typeface="Cambria"/>
                          <a:ea typeface="Calibri"/>
                          <a:cs typeface="Times New Roman"/>
                        </a:rPr>
                        <a:t>Организационные </a:t>
                      </a:r>
                      <a:r>
                        <a:rPr lang="ru-RU" sz="1400" dirty="0">
                          <a:solidFill>
                            <a:srgbClr val="FFFFFF"/>
                          </a:solidFill>
                          <a:latin typeface="Cambria"/>
                          <a:ea typeface="Calibri"/>
                          <a:cs typeface="Times New Roman"/>
                        </a:rPr>
                        <a:t>модели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Cambria"/>
                          <a:ea typeface="Calibri"/>
                          <a:cs typeface="Times New Roman"/>
                        </a:rPr>
                        <a:t>Модели социального гражданского участия 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latin typeface="Cambria"/>
                          <a:ea typeface="Calibri"/>
                          <a:cs typeface="Times New Roman"/>
                        </a:rPr>
                        <a:t>Бизнес модели </a:t>
                      </a:r>
                      <a:endParaRPr lang="ru-RU" sz="12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8365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solidFill>
                            <a:srgbClr val="FFFFFF"/>
                          </a:solidFill>
                          <a:latin typeface="Cambria"/>
                          <a:ea typeface="Calibri"/>
                          <a:cs typeface="Times New Roman"/>
                        </a:rPr>
                        <a:t>5  Технологии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Cambria"/>
                          <a:ea typeface="Calibri"/>
                          <a:cs typeface="Times New Roman"/>
                        </a:rPr>
                        <a:t>Социальные технологии –  развитие человеческого потенциала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1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Cambria"/>
                          <a:ea typeface="Calibri"/>
                          <a:cs typeface="Times New Roman"/>
                        </a:rPr>
                        <a:t>Маркетинговые технологии – изменения сред и качество услуг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64487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solidFill>
                            <a:srgbClr val="FFFFFF"/>
                          </a:solidFill>
                          <a:latin typeface="Cambria"/>
                          <a:ea typeface="Calibri"/>
                          <a:cs typeface="Times New Roman"/>
                        </a:rPr>
                        <a:t>6  Организационная </a:t>
                      </a:r>
                      <a:r>
                        <a:rPr lang="ru-RU" sz="1400" dirty="0">
                          <a:solidFill>
                            <a:srgbClr val="FFFFFF"/>
                          </a:solidFill>
                          <a:latin typeface="Cambria"/>
                          <a:ea typeface="Calibri"/>
                          <a:cs typeface="Times New Roman"/>
                        </a:rPr>
                        <a:t>и корпоративная культура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Cambria"/>
                          <a:ea typeface="Calibri"/>
                          <a:cs typeface="Times New Roman"/>
                        </a:rPr>
                        <a:t>Гражданские ценности, социальная миссия – служение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Cambria"/>
                          <a:ea typeface="Calibri"/>
                          <a:cs typeface="Times New Roman"/>
                        </a:rPr>
                        <a:t>Бизнес миссия – услуги 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64487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solidFill>
                            <a:srgbClr val="FFFFFF"/>
                          </a:solidFill>
                          <a:latin typeface="Cambria"/>
                          <a:ea typeface="Calibri"/>
                          <a:cs typeface="Times New Roman"/>
                        </a:rPr>
                        <a:t>7  Социальные </a:t>
                      </a:r>
                      <a:r>
                        <a:rPr lang="ru-RU" sz="1400" dirty="0">
                          <a:solidFill>
                            <a:srgbClr val="FFFFFF"/>
                          </a:solidFill>
                          <a:latin typeface="Cambria"/>
                          <a:ea typeface="Calibri"/>
                          <a:cs typeface="Times New Roman"/>
                        </a:rPr>
                        <a:t>изменения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Cambria"/>
                          <a:ea typeface="Calibri"/>
                          <a:cs typeface="Times New Roman"/>
                        </a:rPr>
                        <a:t>Социальный капитал, гражданское участие,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Cambria"/>
                          <a:ea typeface="Calibri"/>
                          <a:cs typeface="Times New Roman"/>
                        </a:rPr>
                        <a:t>качество жизни 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1D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Cambria"/>
                          <a:ea typeface="Calibri"/>
                          <a:cs typeface="Times New Roman"/>
                        </a:rPr>
                        <a:t>Венчурная филантропия, социальное предпринимательство, среда комфортная для бизнеса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1D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98365">
                <a:tc>
                  <a:txBody>
                    <a:bodyPr/>
                    <a:lstStyle/>
                    <a:p>
                      <a:pPr marL="342900" lvl="0" indent="-342900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ru-RU" sz="1400" dirty="0" smtClean="0">
                          <a:solidFill>
                            <a:srgbClr val="FFFFFF"/>
                          </a:solidFill>
                          <a:latin typeface="Cambria"/>
                          <a:ea typeface="Calibri"/>
                          <a:cs typeface="Times New Roman"/>
                        </a:rPr>
                        <a:t>8  Сближение</a:t>
                      </a:r>
                      <a:endParaRPr lang="ru-RU" sz="14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rgbClr val="002060"/>
                          </a:solidFill>
                          <a:latin typeface="Cambria"/>
                          <a:ea typeface="Calibri"/>
                          <a:cs typeface="Times New Roman"/>
                        </a:rPr>
                        <a:t>Социальный маркетинг </a:t>
                      </a:r>
                      <a:endParaRPr lang="ru-RU" sz="1200" b="1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Cambria"/>
                          <a:ea typeface="Calibri"/>
                          <a:cs typeface="Times New Roman"/>
                        </a:rPr>
                        <a:t>Донорство 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002060"/>
                          </a:solidFill>
                          <a:latin typeface="Cambria"/>
                          <a:ea typeface="Calibri"/>
                          <a:cs typeface="Times New Roman"/>
                        </a:rPr>
                        <a:t>Корпоративное добровольчество </a:t>
                      </a:r>
                      <a:endParaRPr lang="ru-RU" sz="1200" b="1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8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98365"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i="1" dirty="0" smtClean="0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Подходят </a:t>
                      </a:r>
                      <a:r>
                        <a:rPr lang="ru-RU" sz="1600" i="1" dirty="0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близко по целям, </a:t>
                      </a:r>
                      <a:r>
                        <a:rPr lang="ru-RU" sz="1600" i="1" dirty="0" smtClean="0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но </a:t>
                      </a:r>
                      <a:r>
                        <a:rPr lang="ru-RU" sz="1600" i="1" dirty="0">
                          <a:solidFill>
                            <a:srgbClr val="FFFFFF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не сливаются по методам 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4429" marR="54429" marT="0" marB="0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064A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334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131840" y="332656"/>
            <a:ext cx="5616624" cy="612068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lvl="0" algn="l">
              <a:lnSpc>
                <a:spcPct val="80000"/>
              </a:lnSpc>
            </a:pPr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</a:rPr>
              <a:t>ГРАЖДАНСКАЯ КУЛЬТУРА</a:t>
            </a:r>
            <a:endParaRPr lang="ru-RU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algn="l">
              <a:lnSpc>
                <a:spcPct val="80000"/>
              </a:lnSpc>
            </a:pPr>
            <a:endParaRPr lang="ru-RU" sz="1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lnSpc>
                <a:spcPct val="80000"/>
              </a:lnSpc>
            </a:pP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</a:rPr>
              <a:t>Демократизация демократии зависит от  воспитания мощной культуры гражданственности. Демократизация демократии нужна не только демократическим государствам.</a:t>
            </a:r>
          </a:p>
          <a:p>
            <a:pPr algn="just">
              <a:lnSpc>
                <a:spcPct val="80000"/>
              </a:lnSpc>
            </a:pP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</a:rPr>
              <a:t>Э. </a:t>
            </a:r>
            <a:r>
              <a:rPr lang="ru-RU" sz="1800" b="1" dirty="0" err="1" smtClean="0">
                <a:solidFill>
                  <a:schemeClr val="accent1">
                    <a:lumMod val="75000"/>
                  </a:schemeClr>
                </a:solidFill>
              </a:rPr>
              <a:t>Гидденс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</a:rPr>
              <a:t> «Ускользающий мир»</a:t>
            </a:r>
          </a:p>
          <a:p>
            <a:pPr algn="just">
              <a:lnSpc>
                <a:spcPct val="80000"/>
              </a:lnSpc>
            </a:pPr>
            <a:endParaRPr lang="ru-RU" sz="1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lnSpc>
                <a:spcPct val="80000"/>
              </a:lnSpc>
            </a:pPr>
            <a:endParaRPr lang="ru-RU" sz="1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lnSpc>
                <a:spcPct val="80000"/>
              </a:lnSpc>
            </a:pP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</a:rPr>
              <a:t>Итак оборотной стороной индивидуализации, по-видимому, является коррозия и постепенный распад гражданственности.</a:t>
            </a:r>
          </a:p>
          <a:p>
            <a:pPr algn="just">
              <a:lnSpc>
                <a:spcPct val="80000"/>
              </a:lnSpc>
            </a:pP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</a:rPr>
              <a:t>З. Бауман «Текучая современность»</a:t>
            </a:r>
          </a:p>
          <a:p>
            <a:pPr algn="just">
              <a:lnSpc>
                <a:spcPct val="80000"/>
              </a:lnSpc>
            </a:pPr>
            <a:endParaRPr lang="ru-RU" sz="1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lnSpc>
                <a:spcPct val="80000"/>
              </a:lnSpc>
            </a:pPr>
            <a:endParaRPr lang="ru-RU" sz="1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just">
              <a:lnSpc>
                <a:spcPct val="80000"/>
              </a:lnSpc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«Ведь мы  привыкли под </a:t>
            </a:r>
            <a:r>
              <a:rPr lang="ru-RU" sz="1800" b="1" i="1" dirty="0">
                <a:solidFill>
                  <a:schemeClr val="accent1">
                    <a:lumMod val="75000"/>
                  </a:schemeClr>
                </a:solidFill>
              </a:rPr>
              <a:t>доблестью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 понимать  доблесть только  военную (ну, или ту,  что в  космос  летает), ту,  что  позвякивает орденами.  Мы  забыли доблесть  другую -  </a:t>
            </a:r>
            <a:r>
              <a:rPr lang="ru-RU" sz="1800" b="1" i="1" dirty="0">
                <a:solidFill>
                  <a:schemeClr val="accent1">
                    <a:lumMod val="75000"/>
                  </a:schemeClr>
                </a:solidFill>
              </a:rPr>
              <a:t>гражданскую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</a:rPr>
              <a:t>, - а её-то!  её-то! её-то!  только и нужно нашему обществу! только и нет у нас...», – писал А. Солженицын. Солженицын А.И. Архипелаг ГУЛАГ, 1918-1956. (в 3 кн.), Ч. 1-2. – Екатеринбург, 2008. – 552 с. – с. 421</a:t>
            </a:r>
          </a:p>
          <a:p>
            <a:pPr algn="l">
              <a:lnSpc>
                <a:spcPct val="80000"/>
              </a:lnSpc>
            </a:pPr>
            <a:endParaRPr lang="ru-RU" sz="1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l">
              <a:lnSpc>
                <a:spcPct val="80000"/>
              </a:lnSpc>
            </a:pPr>
            <a:endParaRPr lang="ru-RU" sz="1800" b="1" dirty="0">
              <a:solidFill>
                <a:schemeClr val="accent1">
                  <a:lumMod val="75000"/>
                </a:schemeClr>
              </a:solidFill>
            </a:endParaRPr>
          </a:p>
          <a:p>
            <a:pPr algn="l">
              <a:lnSpc>
                <a:spcPct val="80000"/>
              </a:lnSpc>
            </a:pPr>
            <a:endParaRPr lang="ru-RU" sz="1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l">
              <a:lnSpc>
                <a:spcPct val="80000"/>
              </a:lnSpc>
            </a:pPr>
            <a:endParaRPr lang="ru-RU" sz="1800" b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algn="l">
              <a:lnSpc>
                <a:spcPct val="80000"/>
              </a:lnSpc>
            </a:pPr>
            <a:endParaRPr lang="ru-RU" sz="1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907704" y="476672"/>
            <a:ext cx="5904656" cy="822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32500" lnSpcReduction="200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lgerian" pitchFamily="82" charset="0"/>
                <a:ea typeface="+mj-ea"/>
                <a:cs typeface="+mj-cs"/>
              </a:rPr>
              <a:t/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lgerian" pitchFamily="82" charset="0"/>
                <a:ea typeface="+mj-ea"/>
                <a:cs typeface="+mj-cs"/>
              </a:rPr>
            </a:b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lgerian" pitchFamily="82" charset="0"/>
                <a:ea typeface="+mj-ea"/>
                <a:cs typeface="+mj-cs"/>
              </a:rPr>
              <a:t/>
            </a:r>
            <a:b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C3300"/>
                </a:solidFill>
                <a:effectLst/>
                <a:uLnTx/>
                <a:uFillTx/>
                <a:latin typeface="Algerian" pitchFamily="82" charset="0"/>
                <a:ea typeface="+mj-ea"/>
                <a:cs typeface="+mj-cs"/>
              </a:rPr>
            </a:br>
            <a:r>
              <a:rPr lang="ru-RU" sz="800" dirty="0" smtClean="0"/>
              <a:t>«</a:t>
            </a:r>
            <a: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024"/>
                </a:solidFill>
                <a:effectLst/>
                <a:uLnTx/>
                <a:uFillTx/>
                <a:latin typeface="Algerian" pitchFamily="82" charset="0"/>
                <a:ea typeface="+mj-ea"/>
                <a:cs typeface="+mj-cs"/>
              </a:rPr>
              <a:t/>
            </a:r>
            <a:br>
              <a:rPr kumimoji="0" lang="ru-RU" sz="8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5024"/>
                </a:solidFill>
                <a:effectLst/>
                <a:uLnTx/>
                <a:uFillTx/>
                <a:latin typeface="Algerian" pitchFamily="82" charset="0"/>
                <a:ea typeface="+mj-ea"/>
                <a:cs typeface="+mj-cs"/>
              </a:rPr>
            </a:br>
            <a:endParaRPr kumimoji="0" lang="ru-RU" sz="8000" b="0" i="0" u="none" strike="noStrike" kern="1200" cap="none" spc="0" normalizeH="0" baseline="0" noProof="0" dirty="0">
              <a:ln>
                <a:noFill/>
              </a:ln>
              <a:solidFill>
                <a:srgbClr val="005024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Подзаголовок 2"/>
          <p:cNvSpPr txBox="1">
            <a:spLocks/>
          </p:cNvSpPr>
          <p:nvPr/>
        </p:nvSpPr>
        <p:spPr>
          <a:xfrm>
            <a:off x="1331640" y="1340768"/>
            <a:ext cx="7632848" cy="20882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32656"/>
            <a:ext cx="1473040" cy="1833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672" y="2420888"/>
            <a:ext cx="1118617" cy="1677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4581128"/>
            <a:ext cx="1406649" cy="176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071697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476672"/>
            <a:ext cx="1241425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2411760" y="260648"/>
            <a:ext cx="6227762" cy="2062103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1600" b="1" dirty="0">
                <a:solidFill>
                  <a:srgbClr val="008000"/>
                </a:solidFill>
              </a:rPr>
              <a:t>«Жизнь, как наслаждение, власть, богатство, как упоенность миром и самим собой, есть бессмыслица; жизнь, как </a:t>
            </a:r>
            <a:r>
              <a:rPr lang="ru-RU" sz="1600" b="1" i="1" dirty="0">
                <a:solidFill>
                  <a:srgbClr val="008000"/>
                </a:solidFill>
              </a:rPr>
              <a:t>служение, </a:t>
            </a:r>
            <a:r>
              <a:rPr lang="ru-RU" sz="1600" b="1" dirty="0">
                <a:solidFill>
                  <a:srgbClr val="008000"/>
                </a:solidFill>
              </a:rPr>
              <a:t>есть Богочеловеческое дело и, следовательно, всецело осмысленна. И каждое мнимое человеческое благо - любовь к женщине, богатство, власть, семья, родина - использованное, как </a:t>
            </a:r>
            <a:r>
              <a:rPr lang="ru-RU" sz="1600" b="1" i="1" dirty="0">
                <a:solidFill>
                  <a:srgbClr val="008000"/>
                </a:solidFill>
              </a:rPr>
              <a:t>служение,</a:t>
            </a:r>
            <a:r>
              <a:rPr lang="ru-RU" sz="1600" b="1" dirty="0">
                <a:solidFill>
                  <a:srgbClr val="008000"/>
                </a:solidFill>
              </a:rPr>
              <a:t> как путь к истинной жизни и озаренное лучами «света тихого», теряет свою суетность, свою иллюзорность и приобретает вечный, т.е. подлинный </a:t>
            </a:r>
            <a:r>
              <a:rPr lang="ru-RU" sz="1600" b="1" i="1" dirty="0">
                <a:solidFill>
                  <a:srgbClr val="008000"/>
                </a:solidFill>
              </a:rPr>
              <a:t>смысл»</a:t>
            </a:r>
            <a:r>
              <a:rPr lang="ru-RU" sz="1600" b="1" dirty="0">
                <a:solidFill>
                  <a:srgbClr val="008000"/>
                </a:solidFill>
              </a:rPr>
              <a:t> </a:t>
            </a:r>
            <a:r>
              <a:rPr lang="ru-RU" sz="1600" b="1" dirty="0" smtClean="0">
                <a:solidFill>
                  <a:srgbClr val="008000"/>
                </a:solidFill>
              </a:rPr>
              <a:t> </a:t>
            </a:r>
            <a:r>
              <a:rPr lang="ru-RU" sz="1600" b="1" dirty="0" smtClean="0">
                <a:solidFill>
                  <a:srgbClr val="CC3300"/>
                </a:solidFill>
              </a:rPr>
              <a:t>С</a:t>
            </a:r>
            <a:r>
              <a:rPr lang="ru-RU" sz="1600" b="1" dirty="0">
                <a:solidFill>
                  <a:srgbClr val="CC3300"/>
                </a:solidFill>
              </a:rPr>
              <a:t>. Франк</a:t>
            </a:r>
          </a:p>
        </p:txBody>
      </p:sp>
      <p:sp>
        <p:nvSpPr>
          <p:cNvPr id="33814" name="Rectangle 22"/>
          <p:cNvSpPr>
            <a:spLocks noChangeArrowheads="1"/>
          </p:cNvSpPr>
          <p:nvPr/>
        </p:nvSpPr>
        <p:spPr bwMode="auto">
          <a:xfrm>
            <a:off x="1043608" y="2412177"/>
            <a:ext cx="6408712" cy="58477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ru-RU" sz="1600" b="1" dirty="0">
                <a:solidFill>
                  <a:srgbClr val="008000"/>
                </a:solidFill>
              </a:rPr>
              <a:t>«На свете нет счастья вне служения и нет покоя в одиночестве»</a:t>
            </a:r>
          </a:p>
          <a:p>
            <a:pPr algn="ctr"/>
            <a:r>
              <a:rPr lang="ru-RU" sz="1600" b="1" dirty="0" smtClean="0">
                <a:solidFill>
                  <a:srgbClr val="FF3300"/>
                </a:solidFill>
              </a:rPr>
              <a:t>Иван </a:t>
            </a:r>
            <a:r>
              <a:rPr lang="ru-RU" sz="1600" b="1" dirty="0">
                <a:solidFill>
                  <a:srgbClr val="FF3300"/>
                </a:solidFill>
              </a:rPr>
              <a:t>Ильин «Поющее сердце»</a:t>
            </a:r>
          </a:p>
        </p:txBody>
      </p:sp>
      <p:pic>
        <p:nvPicPr>
          <p:cNvPr id="33815" name="Picture 23" descr="180px-Nesterov_Ilyin">
            <a:hlinkClick r:id="rId3" tooltip="Михаил Нестеров Портрет Ивана Ильина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2060848"/>
            <a:ext cx="1368152" cy="1728787"/>
          </a:xfrm>
          <a:prstGeom prst="rect">
            <a:avLst/>
          </a:prstGeom>
          <a:noFill/>
        </p:spPr>
      </p:pic>
      <p:pic>
        <p:nvPicPr>
          <p:cNvPr id="11" name="Picture 5" descr="http://solzhenitsyn.ru/upload/iblock/b35/jzl-036.jpg"/>
          <p:cNvPicPr>
            <a:picLocks noChangeAspect="1" noChangeArrowheads="1"/>
          </p:cNvPicPr>
          <p:nvPr/>
        </p:nvPicPr>
        <p:blipFill>
          <a:blip r:embed="rId5" r:link="rId6" cstate="print"/>
          <a:srcRect l="11601" r="12987"/>
          <a:stretch>
            <a:fillRect/>
          </a:stretch>
        </p:blipFill>
        <p:spPr bwMode="auto">
          <a:xfrm>
            <a:off x="1115616" y="4981723"/>
            <a:ext cx="1617662" cy="147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71800" y="5013176"/>
            <a:ext cx="6192688" cy="1656184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ru-RU" sz="1700" b="1" dirty="0" smtClean="0">
                <a:solidFill>
                  <a:srgbClr val="006600"/>
                </a:solidFill>
              </a:rPr>
              <a:t>Отвечая на вопрос о том, где взять силы для местного самоуправления, найдется ли столько бескорыстных людей, чтобы отдавать силы и время спасению своей местности              </a:t>
            </a:r>
          </a:p>
          <a:p>
            <a:r>
              <a:rPr lang="ru-RU" sz="1700" b="1" dirty="0" smtClean="0">
                <a:solidFill>
                  <a:srgbClr val="C00000"/>
                </a:solidFill>
              </a:rPr>
              <a:t>А. И. Солженицын </a:t>
            </a:r>
            <a:r>
              <a:rPr lang="ru-RU" sz="1700" b="1" dirty="0" smtClean="0">
                <a:solidFill>
                  <a:srgbClr val="006600"/>
                </a:solidFill>
              </a:rPr>
              <a:t>в работе «Россия в обвале» писал:</a:t>
            </a:r>
          </a:p>
          <a:p>
            <a:r>
              <a:rPr lang="ru-RU" sz="1900" b="1" dirty="0" smtClean="0">
                <a:solidFill>
                  <a:srgbClr val="FF0000"/>
                </a:solidFill>
              </a:rPr>
              <a:t>«Ну, а если не найдется – мы и не стоим ничего как народ, тогда, в ослаблении, оставим все заботы». </a:t>
            </a:r>
            <a:endParaRPr lang="ru-RU" sz="1800" b="1" dirty="0">
              <a:solidFill>
                <a:srgbClr val="0066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1520" y="3053278"/>
            <a:ext cx="6912768" cy="181588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</a:rPr>
              <a:t>Социальное служение является тем ресурсом </a:t>
            </a:r>
            <a:r>
              <a:rPr lang="ru-RU" sz="1600" i="1" dirty="0" err="1" smtClean="0">
                <a:solidFill>
                  <a:schemeClr val="accent1">
                    <a:lumMod val="75000"/>
                  </a:schemeClr>
                </a:solidFill>
              </a:rPr>
              <a:t>модернизационного</a:t>
            </a:r>
            <a:r>
              <a:rPr lang="ru-RU" sz="1600" i="1" dirty="0" smtClean="0">
                <a:solidFill>
                  <a:schemeClr val="accent1">
                    <a:lumMod val="75000"/>
                  </a:schemeClr>
                </a:solidFill>
              </a:rPr>
              <a:t> и инновационного развития, который при любом раскладе политических сил и ситуации экономического развития   будет решающим, поскольку этот ресурс исчисляется не столько материально, что тоже немаловажно, но главное этот ресурс заключается в людях обладающих необходимыми для обновления духовными потребностями и творческой энергией.   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64288" y="3848561"/>
            <a:ext cx="1872208" cy="1031051"/>
          </a:xfrm>
          <a:prstGeom prst="rect">
            <a:avLst/>
          </a:prstGeom>
          <a:noFill/>
          <a:ln>
            <a:solidFill>
              <a:srgbClr val="358B3F"/>
            </a:solidFill>
          </a:ln>
        </p:spPr>
        <p:txBody>
          <a:bodyPr wrap="square" rtlCol="0">
            <a:spAutoFit/>
          </a:bodyPr>
          <a:lstStyle/>
          <a:p>
            <a:r>
              <a:rPr lang="ru-RU" sz="900" dirty="0" smtClean="0"/>
              <a:t>Решетников О.В. Социальное служение в местных сообществах, как фундамент развития институтов гражданского общества /</a:t>
            </a:r>
          </a:p>
          <a:p>
            <a:r>
              <a:rPr lang="ru-RU" sz="1200" b="1" dirty="0" err="1" smtClean="0">
                <a:solidFill>
                  <a:srgbClr val="C00000"/>
                </a:solidFill>
              </a:rPr>
              <a:t>ж-л</a:t>
            </a:r>
            <a:r>
              <a:rPr lang="ru-RU" sz="1500" b="1" dirty="0" smtClean="0">
                <a:solidFill>
                  <a:srgbClr val="C00000"/>
                </a:solidFill>
              </a:rPr>
              <a:t>  </a:t>
            </a:r>
            <a:r>
              <a:rPr lang="ru-RU" sz="1600" b="1" dirty="0" smtClean="0">
                <a:solidFill>
                  <a:srgbClr val="C00000"/>
                </a:solidFill>
              </a:rPr>
              <a:t>Местное право</a:t>
            </a:r>
            <a:endParaRPr lang="ru-RU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8529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250825" y="836613"/>
            <a:ext cx="88931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lnSpc>
                <a:spcPct val="80000"/>
              </a:lnSpc>
            </a:pPr>
            <a:r>
              <a:rPr lang="ru-RU" sz="5000" b="1">
                <a:solidFill>
                  <a:srgbClr val="CC3300"/>
                </a:solidFill>
                <a:latin typeface="Algerian" pitchFamily="82" charset="0"/>
              </a:rPr>
              <a:t/>
            </a:r>
            <a:br>
              <a:rPr lang="ru-RU" sz="5000" b="1">
                <a:solidFill>
                  <a:srgbClr val="CC3300"/>
                </a:solidFill>
                <a:latin typeface="Algerian" pitchFamily="82" charset="0"/>
              </a:rPr>
            </a:br>
            <a:r>
              <a:rPr lang="ru-RU" sz="5000" b="1">
                <a:solidFill>
                  <a:srgbClr val="CC3300"/>
                </a:solidFill>
                <a:latin typeface="Algerian" pitchFamily="82" charset="0"/>
              </a:rPr>
              <a:t> </a:t>
            </a:r>
            <a:br>
              <a:rPr lang="ru-RU" sz="5000" b="1">
                <a:solidFill>
                  <a:srgbClr val="CC3300"/>
                </a:solidFill>
                <a:latin typeface="Algerian" pitchFamily="82" charset="0"/>
              </a:rPr>
            </a:br>
            <a:endParaRPr lang="ru-RU" sz="5000" b="1">
              <a:solidFill>
                <a:srgbClr val="CC3300"/>
              </a:solidFill>
              <a:latin typeface="Algerian" pitchFamily="82" charset="0"/>
            </a:endParaRPr>
          </a:p>
        </p:txBody>
      </p:sp>
      <p:pic>
        <p:nvPicPr>
          <p:cNvPr id="4099" name="Picture 6" descr="A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395" y="4227708"/>
            <a:ext cx="42481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8" descr="International Volunteer Day 2005.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264" y="2036672"/>
            <a:ext cx="2238375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9" descr="UNV Hom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1772" y="143889"/>
            <a:ext cx="1619250" cy="60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2" name="Rectangle 10"/>
          <p:cNvSpPr>
            <a:spLocks noChangeArrowheads="1"/>
          </p:cNvSpPr>
          <p:nvPr/>
        </p:nvSpPr>
        <p:spPr bwMode="auto">
          <a:xfrm>
            <a:off x="4479925" y="2209800"/>
            <a:ext cx="18415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ru-RU" sz="900">
                <a:solidFill>
                  <a:srgbClr val="003366"/>
                </a:solidFill>
                <a:cs typeface="Arial" charset="0"/>
              </a:rPr>
              <a:t/>
            </a:r>
            <a:br>
              <a:rPr lang="ru-RU" sz="900">
                <a:solidFill>
                  <a:srgbClr val="003366"/>
                </a:solidFill>
                <a:cs typeface="Arial" charset="0"/>
              </a:rPr>
            </a:br>
            <a:endParaRPr lang="ru-RU"/>
          </a:p>
        </p:txBody>
      </p:sp>
      <p:pic>
        <p:nvPicPr>
          <p:cNvPr id="4103" name="Picture 11" descr="Cli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99407" y="110144"/>
            <a:ext cx="3311823" cy="407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Group 12"/>
          <p:cNvGraphicFramePr>
            <a:graphicFrameLocks noGrp="1"/>
          </p:cNvGraphicFramePr>
          <p:nvPr/>
        </p:nvGraphicFramePr>
        <p:xfrm>
          <a:off x="1739900" y="2757488"/>
          <a:ext cx="1731963" cy="1343025"/>
        </p:xfrm>
        <a:graphic>
          <a:graphicData uri="http://schemas.openxmlformats.org/drawingml/2006/table">
            <a:tbl>
              <a:tblPr/>
              <a:tblGrid>
                <a:gridCol w="17319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343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3" name="Group 18"/>
          <p:cNvGraphicFramePr>
            <a:graphicFrameLocks noGrp="1"/>
          </p:cNvGraphicFramePr>
          <p:nvPr/>
        </p:nvGraphicFramePr>
        <p:xfrm>
          <a:off x="1749425" y="2767013"/>
          <a:ext cx="5392738" cy="1343025"/>
        </p:xfrm>
        <a:graphic>
          <a:graphicData uri="http://schemas.openxmlformats.org/drawingml/2006/table">
            <a:tbl>
              <a:tblPr/>
              <a:tblGrid>
                <a:gridCol w="53927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343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14" name="Group 24"/>
          <p:cNvGraphicFramePr>
            <a:graphicFrameLocks noGrp="1"/>
          </p:cNvGraphicFramePr>
          <p:nvPr/>
        </p:nvGraphicFramePr>
        <p:xfrm>
          <a:off x="1758950" y="2776538"/>
          <a:ext cx="5392738" cy="1478280"/>
        </p:xfrm>
        <a:graphic>
          <a:graphicData uri="http://schemas.openxmlformats.org/drawingml/2006/table">
            <a:tbl>
              <a:tblPr/>
              <a:tblGrid>
                <a:gridCol w="20018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60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017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366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0647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66763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8"/>
                        </a:rPr>
                        <a:t>  </a:t>
                      </a: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                                                   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</a:t>
                      </a:r>
                      <a:endParaRPr kumimoji="0" lang="ru-RU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9"/>
                        </a:rPr>
                        <a:t>  </a:t>
                      </a: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                         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10"/>
                        </a:rPr>
                        <a:t>  </a:t>
                      </a:r>
                      <a:r>
                        <a:rPr kumimoji="0" lang="ru-RU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kumimoji="0" 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                       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11"/>
                        </a:rPr>
                        <a:t>  </a:t>
                      </a:r>
                      <a:r>
                        <a:rPr kumimoji="0" lang="ru-RU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                      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572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hlinkClick r:id="rId8"/>
                        </a:rPr>
                        <a:t>  </a:t>
                      </a:r>
                      <a:r>
                        <a:rPr kumimoji="0" lang="ru-RU" sz="3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</a:t>
                      </a: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                                                    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7" name="Group 41"/>
          <p:cNvGraphicFramePr>
            <a:graphicFrameLocks noGrp="1"/>
          </p:cNvGraphicFramePr>
          <p:nvPr/>
        </p:nvGraphicFramePr>
        <p:xfrm>
          <a:off x="1739900" y="2757488"/>
          <a:ext cx="1731963" cy="1343025"/>
        </p:xfrm>
        <a:graphic>
          <a:graphicData uri="http://schemas.openxmlformats.org/drawingml/2006/table">
            <a:tbl>
              <a:tblPr/>
              <a:tblGrid>
                <a:gridCol w="173196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3430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28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6111230" y="214313"/>
            <a:ext cx="2889895" cy="646330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</a:rPr>
              <a:t>Значимым ресурсом, способным создать условия для решающего прогресса в  сфере решений задач тысячелетия, должно стать развитие социального служения граждан – их вклад в добровольчество и благотворительность. Эта идея была отражена в резолюции 52/17 Генеральной Ассамблеи ООН, провозгласившей 2001 год - Международным годом добровольчества: «в знак признания ценного вклада добровольчества в жизнь общества, будучи убежденной, в том, что добровольческая деятельность необходима как никогда ранее».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</a:rPr>
              <a:t>Резолюция 52/17 Генеральной Ассамблеи ООН, 2000 г.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258579" y="5283486"/>
            <a:ext cx="5072063" cy="1168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3">
                    <a:lumMod val="50000"/>
                  </a:schemeClr>
                </a:solidFill>
              </a:rPr>
              <a:t>В июле 2008 года, на Генеральной ассамблеи ООН, принято решение о проведении десятой годовщины Международного года добровольцев в 2011 году. Последующая деятельность в связи с Международным годом добровольцев (Доклад Генерального секретаря ООН), А/63/184, 2008</a:t>
            </a:r>
            <a:endParaRPr lang="ru-RU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4125" name="Рисунок 2" descr="C:\Documents and Settings\Администратор\Мои документы\My ISO Files\!!Документы РОВ\Мои рисунки\Clip_4.bmp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72272" y="858264"/>
            <a:ext cx="123825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Users\Admin\Documents\! АИСС РГСУ 2008-09\! 0 СПС ОК\!! Служба развития\! РГСУ\КОРПОРАТИВНОЕ\R-SDG-posters-without-UN-emblem\R SDG posters without UN emblem\R SDG Poster without UN emblem_WEB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7" y="188640"/>
            <a:ext cx="8656131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6836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antoshka.bryansk.in/bank/nacproekt-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8406736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3231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45000">
              <a:schemeClr val="accent1">
                <a:lumMod val="45000"/>
                <a:lumOff val="55000"/>
              </a:schemeClr>
            </a:gs>
            <a:gs pos="51000">
              <a:schemeClr val="accent2">
                <a:lumMod val="20000"/>
                <a:lumOff val="80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44624"/>
            <a:ext cx="6408712" cy="3600399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sz="3400" b="1" dirty="0">
                <a:solidFill>
                  <a:srgbClr val="7030A0"/>
                </a:solidFill>
              </a:rPr>
              <a:t>Общественный договор – Гоббс, Руссо, Локк </a:t>
            </a:r>
            <a:r>
              <a:rPr lang="ru-RU" sz="3400" b="1" dirty="0" smtClean="0">
                <a:solidFill>
                  <a:srgbClr val="7030A0"/>
                </a:solidFill>
              </a:rPr>
              <a:t> </a:t>
            </a:r>
            <a:endParaRPr lang="ru-RU" sz="3400" b="1" dirty="0">
              <a:solidFill>
                <a:srgbClr val="7030A0"/>
              </a:solidFill>
            </a:endParaRPr>
          </a:p>
          <a:p>
            <a:pPr>
              <a:buNone/>
            </a:pPr>
            <a:r>
              <a:rPr lang="ru-RU" sz="3400" b="1" dirty="0">
                <a:solidFill>
                  <a:srgbClr val="7030A0"/>
                </a:solidFill>
              </a:rPr>
              <a:t>Гражданское общество – Алекс де </a:t>
            </a:r>
            <a:r>
              <a:rPr lang="ru-RU" sz="3400" b="1" dirty="0" err="1">
                <a:solidFill>
                  <a:srgbClr val="7030A0"/>
                </a:solidFill>
              </a:rPr>
              <a:t>Токвиль</a:t>
            </a:r>
            <a:endParaRPr lang="ru-RU" sz="3400" b="1" dirty="0">
              <a:solidFill>
                <a:srgbClr val="7030A0"/>
              </a:solidFill>
            </a:endParaRPr>
          </a:p>
          <a:p>
            <a:pPr>
              <a:buNone/>
            </a:pPr>
            <a:r>
              <a:rPr lang="ru-RU" sz="3400" b="1" dirty="0">
                <a:solidFill>
                  <a:srgbClr val="7030A0"/>
                </a:solidFill>
              </a:rPr>
              <a:t>Гражданская культура, религия – Макс Вебер</a:t>
            </a:r>
          </a:p>
          <a:p>
            <a:pPr>
              <a:buNone/>
            </a:pPr>
            <a:r>
              <a:rPr lang="ru-RU" sz="3400" b="1" dirty="0">
                <a:solidFill>
                  <a:srgbClr val="7030A0"/>
                </a:solidFill>
              </a:rPr>
              <a:t>Общество участия и социальный капитал – </a:t>
            </a:r>
            <a:r>
              <a:rPr lang="ru-RU" sz="3400" b="1" dirty="0" smtClean="0">
                <a:solidFill>
                  <a:srgbClr val="7030A0"/>
                </a:solidFill>
              </a:rPr>
              <a:t>Р. </a:t>
            </a:r>
            <a:r>
              <a:rPr lang="ru-RU" sz="3400" b="1" dirty="0" err="1">
                <a:solidFill>
                  <a:srgbClr val="7030A0"/>
                </a:solidFill>
              </a:rPr>
              <a:t>Патнэм</a:t>
            </a:r>
            <a:r>
              <a:rPr lang="ru-RU" sz="3400" b="1" dirty="0">
                <a:solidFill>
                  <a:srgbClr val="7030A0"/>
                </a:solidFill>
              </a:rPr>
              <a:t> </a:t>
            </a:r>
          </a:p>
          <a:p>
            <a:pPr>
              <a:buNone/>
            </a:pPr>
            <a:r>
              <a:rPr lang="ru-RU" sz="3400" b="1" dirty="0">
                <a:solidFill>
                  <a:srgbClr val="7030A0"/>
                </a:solidFill>
              </a:rPr>
              <a:t>Конец истории – </a:t>
            </a:r>
            <a:r>
              <a:rPr lang="ru-RU" sz="3400" b="1" dirty="0" err="1">
                <a:solidFill>
                  <a:srgbClr val="7030A0"/>
                </a:solidFill>
              </a:rPr>
              <a:t>Фрэнсис</a:t>
            </a:r>
            <a:r>
              <a:rPr lang="ru-RU" sz="3400" b="1" dirty="0">
                <a:solidFill>
                  <a:srgbClr val="7030A0"/>
                </a:solidFill>
              </a:rPr>
              <a:t> </a:t>
            </a:r>
            <a:r>
              <a:rPr lang="ru-RU" sz="3400" b="1" dirty="0" err="1">
                <a:solidFill>
                  <a:srgbClr val="7030A0"/>
                </a:solidFill>
              </a:rPr>
              <a:t>Фукуяма</a:t>
            </a:r>
            <a:endParaRPr lang="ru-RU" sz="3400" b="1" dirty="0">
              <a:solidFill>
                <a:srgbClr val="7030A0"/>
              </a:solidFill>
            </a:endParaRPr>
          </a:p>
          <a:p>
            <a:pPr>
              <a:buNone/>
            </a:pPr>
            <a:r>
              <a:rPr lang="ru-RU" sz="3400" b="1" dirty="0">
                <a:solidFill>
                  <a:srgbClr val="7030A0"/>
                </a:solidFill>
              </a:rPr>
              <a:t>Доверие и сильное государство – </a:t>
            </a:r>
            <a:r>
              <a:rPr lang="ru-RU" sz="3400" b="1" dirty="0" err="1">
                <a:solidFill>
                  <a:srgbClr val="7030A0"/>
                </a:solidFill>
              </a:rPr>
              <a:t>Фрэнсис</a:t>
            </a:r>
            <a:r>
              <a:rPr lang="ru-RU" sz="3400" b="1" dirty="0">
                <a:solidFill>
                  <a:srgbClr val="7030A0"/>
                </a:solidFill>
              </a:rPr>
              <a:t> </a:t>
            </a:r>
            <a:r>
              <a:rPr lang="ru-RU" sz="3400" b="1" dirty="0" err="1">
                <a:solidFill>
                  <a:srgbClr val="7030A0"/>
                </a:solidFill>
              </a:rPr>
              <a:t>Фукуяма</a:t>
            </a:r>
            <a:endParaRPr lang="ru-RU" sz="3400" b="1" dirty="0">
              <a:solidFill>
                <a:srgbClr val="7030A0"/>
              </a:solidFill>
            </a:endParaRPr>
          </a:p>
          <a:p>
            <a:pPr>
              <a:buNone/>
            </a:pPr>
            <a:r>
              <a:rPr lang="ru-RU" sz="3400" b="1" dirty="0">
                <a:solidFill>
                  <a:srgbClr val="7030A0"/>
                </a:solidFill>
              </a:rPr>
              <a:t>Шок будущего, третья волна – </a:t>
            </a:r>
            <a:r>
              <a:rPr lang="ru-RU" sz="3400" b="1" dirty="0" err="1">
                <a:solidFill>
                  <a:srgbClr val="7030A0"/>
                </a:solidFill>
              </a:rPr>
              <a:t>Элвин</a:t>
            </a:r>
            <a:r>
              <a:rPr lang="ru-RU" sz="3400" b="1" dirty="0">
                <a:solidFill>
                  <a:srgbClr val="7030A0"/>
                </a:solidFill>
              </a:rPr>
              <a:t> </a:t>
            </a:r>
            <a:r>
              <a:rPr lang="ru-RU" sz="3400" b="1" dirty="0" err="1">
                <a:solidFill>
                  <a:srgbClr val="7030A0"/>
                </a:solidFill>
              </a:rPr>
              <a:t>Тофлер</a:t>
            </a:r>
            <a:r>
              <a:rPr lang="ru-RU" sz="3400" b="1" dirty="0">
                <a:solidFill>
                  <a:srgbClr val="7030A0"/>
                </a:solidFill>
              </a:rPr>
              <a:t> </a:t>
            </a:r>
          </a:p>
          <a:p>
            <a:pPr>
              <a:buNone/>
            </a:pPr>
            <a:r>
              <a:rPr lang="ru-RU" sz="3400" b="1" dirty="0" smtClean="0">
                <a:solidFill>
                  <a:srgbClr val="7030A0"/>
                </a:solidFill>
              </a:rPr>
              <a:t>Ускользающая </a:t>
            </a:r>
            <a:r>
              <a:rPr lang="ru-RU" sz="3400" b="1" dirty="0">
                <a:solidFill>
                  <a:srgbClr val="7030A0"/>
                </a:solidFill>
              </a:rPr>
              <a:t>реальность – Энтони </a:t>
            </a:r>
            <a:r>
              <a:rPr lang="ru-RU" sz="3400" b="1" dirty="0" err="1">
                <a:solidFill>
                  <a:srgbClr val="7030A0"/>
                </a:solidFill>
              </a:rPr>
              <a:t>Гидденс</a:t>
            </a:r>
            <a:endParaRPr lang="ru-RU" sz="3400" b="1" dirty="0">
              <a:solidFill>
                <a:srgbClr val="7030A0"/>
              </a:solidFill>
            </a:endParaRPr>
          </a:p>
          <a:p>
            <a:pPr>
              <a:buNone/>
            </a:pPr>
            <a:r>
              <a:rPr lang="ru-RU" sz="3400" b="1" dirty="0">
                <a:solidFill>
                  <a:srgbClr val="7030A0"/>
                </a:solidFill>
              </a:rPr>
              <a:t>Текучее время – </a:t>
            </a:r>
            <a:r>
              <a:rPr lang="ru-RU" sz="3400" b="1" dirty="0" err="1">
                <a:solidFill>
                  <a:srgbClr val="7030A0"/>
                </a:solidFill>
              </a:rPr>
              <a:t>Зигмунт</a:t>
            </a:r>
            <a:r>
              <a:rPr lang="ru-RU" sz="3400" b="1" dirty="0">
                <a:solidFill>
                  <a:srgbClr val="7030A0"/>
                </a:solidFill>
              </a:rPr>
              <a:t> Бауман</a:t>
            </a:r>
          </a:p>
          <a:p>
            <a:pPr>
              <a:buNone/>
            </a:pPr>
            <a:r>
              <a:rPr lang="ru-RU" sz="3400" b="1" dirty="0">
                <a:solidFill>
                  <a:srgbClr val="7030A0"/>
                </a:solidFill>
              </a:rPr>
              <a:t>Социальная справедливость – Майкл </a:t>
            </a:r>
            <a:r>
              <a:rPr lang="ru-RU" sz="3400" b="1" dirty="0" err="1">
                <a:solidFill>
                  <a:srgbClr val="7030A0"/>
                </a:solidFill>
              </a:rPr>
              <a:t>Сэндел</a:t>
            </a:r>
            <a:r>
              <a:rPr lang="ru-RU" sz="3400" b="1" dirty="0">
                <a:solidFill>
                  <a:srgbClr val="7030A0"/>
                </a:solidFill>
              </a:rPr>
              <a:t> </a:t>
            </a:r>
          </a:p>
          <a:p>
            <a:pPr>
              <a:buNone/>
            </a:pPr>
            <a:r>
              <a:rPr lang="ru-RU" sz="3400" b="1" dirty="0" err="1">
                <a:solidFill>
                  <a:srgbClr val="7030A0"/>
                </a:solidFill>
              </a:rPr>
              <a:t>Делибиративная</a:t>
            </a:r>
            <a:r>
              <a:rPr lang="ru-RU" sz="3400" b="1" dirty="0">
                <a:solidFill>
                  <a:srgbClr val="7030A0"/>
                </a:solidFill>
              </a:rPr>
              <a:t> демократия – Фишкин </a:t>
            </a:r>
            <a:endParaRPr lang="ru-RU" sz="3400" b="1" dirty="0" smtClean="0">
              <a:solidFill>
                <a:srgbClr val="7030A0"/>
              </a:solidFill>
            </a:endParaRPr>
          </a:p>
          <a:p>
            <a:pPr>
              <a:buNone/>
            </a:pPr>
            <a:r>
              <a:rPr lang="ru-RU" sz="3400" b="1" dirty="0" smtClean="0">
                <a:solidFill>
                  <a:srgbClr val="7030A0"/>
                </a:solidFill>
              </a:rPr>
              <a:t>Филипп </a:t>
            </a:r>
            <a:r>
              <a:rPr lang="ru-RU" sz="3400" b="1" dirty="0" err="1" smtClean="0">
                <a:solidFill>
                  <a:srgbClr val="7030A0"/>
                </a:solidFill>
              </a:rPr>
              <a:t>Петтит</a:t>
            </a:r>
            <a:r>
              <a:rPr lang="ru-RU" sz="3400" b="1" dirty="0" smtClean="0">
                <a:solidFill>
                  <a:srgbClr val="7030A0"/>
                </a:solidFill>
              </a:rPr>
              <a:t> – Республиканизм</a:t>
            </a:r>
          </a:p>
          <a:p>
            <a:pPr>
              <a:buNone/>
            </a:pPr>
            <a:r>
              <a:rPr lang="ru-RU" sz="3400" b="1" dirty="0" smtClean="0">
                <a:solidFill>
                  <a:srgbClr val="7030A0"/>
                </a:solidFill>
              </a:rPr>
              <a:t>Как умирают демократии  - Левитский и </a:t>
            </a:r>
            <a:r>
              <a:rPr lang="ru-RU" sz="3400" b="1" dirty="0" err="1" smtClean="0">
                <a:solidFill>
                  <a:srgbClr val="7030A0"/>
                </a:solidFill>
              </a:rPr>
              <a:t>Зиблат</a:t>
            </a:r>
            <a:r>
              <a:rPr lang="ru-RU" sz="3400" b="1" dirty="0" smtClean="0">
                <a:solidFill>
                  <a:srgbClr val="7030A0"/>
                </a:solidFill>
              </a:rPr>
              <a:t> </a:t>
            </a:r>
          </a:p>
          <a:p>
            <a:pPr>
              <a:buNone/>
            </a:pPr>
            <a:r>
              <a:rPr lang="ru-RU" sz="3400" b="1" dirty="0" err="1" smtClean="0">
                <a:solidFill>
                  <a:srgbClr val="7030A0"/>
                </a:solidFill>
              </a:rPr>
              <a:t>Амитай</a:t>
            </a:r>
            <a:r>
              <a:rPr lang="ru-RU" sz="3400" b="1" dirty="0" smtClean="0">
                <a:solidFill>
                  <a:srgbClr val="7030A0"/>
                </a:solidFill>
              </a:rPr>
              <a:t> </a:t>
            </a:r>
            <a:r>
              <a:rPr lang="ru-RU" sz="3400" b="1" dirty="0" err="1" smtClean="0">
                <a:solidFill>
                  <a:srgbClr val="7030A0"/>
                </a:solidFill>
              </a:rPr>
              <a:t>Эциони</a:t>
            </a:r>
            <a:endParaRPr lang="ru-RU" sz="3400" b="1" dirty="0">
              <a:solidFill>
                <a:srgbClr val="7030A0"/>
              </a:solidFill>
            </a:endParaRPr>
          </a:p>
          <a:p>
            <a:pPr>
              <a:buNone/>
            </a:pP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Рисунок 3"/>
          <p:cNvPicPr/>
          <p:nvPr/>
        </p:nvPicPr>
        <p:blipFill>
          <a:blip r:embed="rId2" cstate="print"/>
          <a:srcRect l="13382" t="12010" r="1765" b="8094"/>
          <a:stretch>
            <a:fillRect/>
          </a:stretch>
        </p:blipFill>
        <p:spPr bwMode="auto">
          <a:xfrm>
            <a:off x="179512" y="3476666"/>
            <a:ext cx="7128792" cy="3312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3830" y="2905380"/>
            <a:ext cx="2520280" cy="490066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ТЕКСТЫ И СМЫСЛЫ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15714" name="Picture 2" descr="https://upload.wikimedia.org/wikipedia/commons/thumb/3/32/Obama_at_Georgetown_University_talk_on_poverty.jpg/1920px-Obama_at_Georgetown_University_talk_on_poverty.jpg"/>
          <p:cNvPicPr>
            <a:picLocks noChangeAspect="1" noChangeArrowheads="1"/>
          </p:cNvPicPr>
          <p:nvPr/>
        </p:nvPicPr>
        <p:blipFill>
          <a:blip r:embed="rId3" cstate="print"/>
          <a:srcRect l="7554" t="33546" r="24458"/>
          <a:stretch>
            <a:fillRect/>
          </a:stretch>
        </p:blipFill>
        <p:spPr bwMode="auto">
          <a:xfrm>
            <a:off x="5196390" y="188640"/>
            <a:ext cx="3734644" cy="2432677"/>
          </a:xfrm>
          <a:prstGeom prst="rect">
            <a:avLst/>
          </a:prstGeom>
          <a:noFill/>
        </p:spPr>
      </p:pic>
      <p:pic>
        <p:nvPicPr>
          <p:cNvPr id="1026" name="Picture 2" descr="https://forkidsandmum.ru/pictures/10165219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40937" y="2668983"/>
            <a:ext cx="1182787" cy="199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ultiszop.pl/Photos/000062/how-democracies-di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038" b="14921"/>
          <a:stretch/>
        </p:blipFill>
        <p:spPr bwMode="auto">
          <a:xfrm>
            <a:off x="5148064" y="5714728"/>
            <a:ext cx="936104" cy="1074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nisso.net/shosai/201201/20120125165546030_000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89" t="885" r="7183" b="26764"/>
          <a:stretch/>
        </p:blipFill>
        <p:spPr bwMode="auto">
          <a:xfrm>
            <a:off x="7522181" y="4786128"/>
            <a:ext cx="1567624" cy="188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https://ic.pics.livejournal.com/kolya_selivan/81484076/15172/15172_900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0940"/>
          <a:stretch/>
        </p:blipFill>
        <p:spPr bwMode="auto">
          <a:xfrm>
            <a:off x="3923928" y="5714728"/>
            <a:ext cx="929902" cy="10081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Рисунок 9" descr="https://media2.24aul.ru/imgs/59da1c6073fce82580f1ff1a/alasder-makintayr-posle-dobrodeteli-issledovaniya-1-10415451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64" t="7812" r="9657" b="8887"/>
          <a:stretch/>
        </p:blipFill>
        <p:spPr bwMode="auto">
          <a:xfrm>
            <a:off x="6236976" y="5634186"/>
            <a:ext cx="927312" cy="11071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254564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757</TotalTime>
  <Words>3045</Words>
  <Application>Microsoft Office PowerPoint</Application>
  <PresentationFormat>Экран (4:3)</PresentationFormat>
  <Paragraphs>628</Paragraphs>
  <Slides>52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53" baseType="lpstr">
      <vt:lpstr>Тема Office</vt:lpstr>
      <vt:lpstr>Слайд 1</vt:lpstr>
      <vt:lpstr>Институт  общественного  служения</vt:lpstr>
      <vt:lpstr>Слайд 3</vt:lpstr>
      <vt:lpstr>Слайд 4</vt:lpstr>
      <vt:lpstr>Слайд 5</vt:lpstr>
      <vt:lpstr>Слайд 6</vt:lpstr>
      <vt:lpstr>Слайд 7</vt:lpstr>
      <vt:lpstr>Слайд 8</vt:lpstr>
      <vt:lpstr>ТЕКСТЫ И СМЫСЛЫ</vt:lpstr>
      <vt:lpstr>Слайд 10</vt:lpstr>
      <vt:lpstr>Слайд 11</vt:lpstr>
      <vt:lpstr>Слайд 12</vt:lpstr>
      <vt:lpstr>Социальные сети </vt:lpstr>
      <vt:lpstr>Нормы взаимности</vt:lpstr>
      <vt:lpstr>Доверие  </vt:lpstr>
      <vt:lpstr> </vt:lpstr>
      <vt:lpstr> </vt:lpstr>
      <vt:lpstr>Слайд 18</vt:lpstr>
      <vt:lpstr>Слайд 19</vt:lpstr>
      <vt:lpstr>Слайд 20</vt:lpstr>
      <vt:lpstr>Слайд 21</vt:lpstr>
      <vt:lpstr>Слайд 22</vt:lpstr>
      <vt:lpstr>Слайд 23</vt:lpstr>
      <vt:lpstr>  </vt:lpstr>
      <vt:lpstr>Слайд 25</vt:lpstr>
      <vt:lpstr>ВИДЫ ОБРАЗОВАНИЯ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Муниципальные центры общественного служения</vt:lpstr>
      <vt:lpstr> </vt:lpstr>
      <vt:lpstr> 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Технологические этапы создания муниципальных центров социального служения молодежи  МЦ ССМ:</vt:lpstr>
      <vt:lpstr>Слайд 48</vt:lpstr>
      <vt:lpstr>Слайд 49</vt:lpstr>
      <vt:lpstr>Слайд 50</vt:lpstr>
      <vt:lpstr>Слайд 51</vt:lpstr>
      <vt:lpstr>Слайд 52</vt:lpstr>
    </vt:vector>
  </TitlesOfParts>
  <Company>PERSONAL COMPUTERS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Добровольческая деятельность: основные понятия и актуальные проблемы развития. Концепция социального служения в современном обществе.  (Основные понятия)</dc:title>
  <dc:creator>USER</dc:creator>
  <cp:lastModifiedBy>User</cp:lastModifiedBy>
  <cp:revision>91</cp:revision>
  <dcterms:created xsi:type="dcterms:W3CDTF">2012-10-05T09:00:23Z</dcterms:created>
  <dcterms:modified xsi:type="dcterms:W3CDTF">2020-03-10T13:27:07Z</dcterms:modified>
</cp:coreProperties>
</file>