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9"/>
  </p:notesMasterIdLst>
  <p:sldIdLst>
    <p:sldId id="641" r:id="rId2"/>
    <p:sldId id="269" r:id="rId3"/>
    <p:sldId id="611" r:id="rId4"/>
    <p:sldId id="331" r:id="rId5"/>
    <p:sldId id="618" r:id="rId6"/>
    <p:sldId id="356" r:id="rId7"/>
    <p:sldId id="620" r:id="rId8"/>
    <p:sldId id="621" r:id="rId9"/>
    <p:sldId id="609" r:id="rId10"/>
    <p:sldId id="622" r:id="rId11"/>
    <p:sldId id="623" r:id="rId12"/>
    <p:sldId id="619" r:id="rId13"/>
    <p:sldId id="612" r:id="rId14"/>
    <p:sldId id="624" r:id="rId15"/>
    <p:sldId id="626" r:id="rId16"/>
    <p:sldId id="627" r:id="rId17"/>
    <p:sldId id="628" r:id="rId18"/>
    <p:sldId id="629" r:id="rId19"/>
    <p:sldId id="739" r:id="rId20"/>
    <p:sldId id="716" r:id="rId21"/>
    <p:sldId id="383" r:id="rId22"/>
    <p:sldId id="718" r:id="rId23"/>
    <p:sldId id="720" r:id="rId24"/>
    <p:sldId id="405" r:id="rId25"/>
    <p:sldId id="388" r:id="rId26"/>
    <p:sldId id="735" r:id="rId27"/>
    <p:sldId id="740" r:id="rId28"/>
  </p:sldIdLst>
  <p:sldSz cx="12192000" cy="6858000"/>
  <p:notesSz cx="6724650"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A35"/>
    <a:srgbClr val="FE5751"/>
    <a:srgbClr val="379FD4"/>
    <a:srgbClr val="63A513"/>
    <a:srgbClr val="FA721B"/>
    <a:srgbClr val="D1F3FF"/>
    <a:srgbClr val="EAFAD6"/>
    <a:srgbClr val="C1FAFB"/>
    <a:srgbClr val="FFFF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5" autoAdjust="0"/>
    <p:restoredTop sz="88577" autoAdjust="0"/>
  </p:normalViewPr>
  <p:slideViewPr>
    <p:cSldViewPr snapToGrid="0">
      <p:cViewPr varScale="1">
        <p:scale>
          <a:sx n="59" d="100"/>
          <a:sy n="59" d="100"/>
        </p:scale>
        <p:origin x="212" y="52"/>
      </p:cViewPr>
      <p:guideLst>
        <p:guide orient="horz" pos="2160"/>
        <p:guide pos="3840"/>
      </p:guideLst>
    </p:cSldViewPr>
  </p:slideViewPr>
  <p:outlineViewPr>
    <p:cViewPr>
      <p:scale>
        <a:sx n="33" d="100"/>
        <a:sy n="33" d="100"/>
      </p:scale>
      <p:origin x="0" y="-354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B336"/>
              </a:solidFill>
              <a:ln w="19050">
                <a:solidFill>
                  <a:schemeClr val="lt1"/>
                </a:solidFill>
              </a:ln>
              <a:effectLst/>
            </c:spPr>
            <c:extLst>
              <c:ext xmlns:c16="http://schemas.microsoft.com/office/drawing/2014/chart" uri="{C3380CC4-5D6E-409C-BE32-E72D297353CC}">
                <c16:uniqueId val="{00000001-F02A-4688-A8C5-FE282889C107}"/>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F02A-4688-A8C5-FE282889C10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02A-4688-A8C5-FE282889C107}"/>
              </c:ext>
            </c:extLst>
          </c:dPt>
          <c:cat>
            <c:strRef>
              <c:f>Sheet1!$A$2:$A$4</c:f>
              <c:strCache>
                <c:ptCount val="3"/>
                <c:pt idx="0">
                  <c:v>1st Qtr</c:v>
                </c:pt>
                <c:pt idx="1">
                  <c:v>2nd Qtr</c:v>
                </c:pt>
                <c:pt idx="2">
                  <c:v>3rd Qtr</c:v>
                </c:pt>
              </c:strCache>
            </c:strRef>
          </c:cat>
          <c:val>
            <c:numRef>
              <c:f>Sheet1!$B$2:$B$4</c:f>
              <c:numCache>
                <c:formatCode>General</c:formatCode>
                <c:ptCount val="3"/>
                <c:pt idx="0">
                  <c:v>82</c:v>
                </c:pt>
                <c:pt idx="1">
                  <c:v>18</c:v>
                </c:pt>
                <c:pt idx="2">
                  <c:v>0</c:v>
                </c:pt>
              </c:numCache>
            </c:numRef>
          </c:val>
          <c:extLst>
            <c:ext xmlns:c16="http://schemas.microsoft.com/office/drawing/2014/chart" uri="{C3380CC4-5D6E-409C-BE32-E72D297353CC}">
              <c16:uniqueId val="{00000006-F02A-4688-A8C5-FE282889C10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604B"/>
              </a:solidFill>
              <a:ln w="19050">
                <a:solidFill>
                  <a:schemeClr val="lt1"/>
                </a:solidFill>
              </a:ln>
              <a:effectLst/>
            </c:spPr>
            <c:extLst>
              <c:ext xmlns:c16="http://schemas.microsoft.com/office/drawing/2014/chart" uri="{C3380CC4-5D6E-409C-BE32-E72D297353CC}">
                <c16:uniqueId val="{00000001-C05D-4576-A8BA-D4D62BF8429E}"/>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C05D-4576-A8BA-D4D62BF8429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5D-4576-A8BA-D4D62BF8429E}"/>
              </c:ext>
            </c:extLst>
          </c:dPt>
          <c:cat>
            <c:strRef>
              <c:f>Sheet1!$A$2:$A$4</c:f>
              <c:strCache>
                <c:ptCount val="3"/>
                <c:pt idx="0">
                  <c:v>1st Qtr</c:v>
                </c:pt>
                <c:pt idx="2">
                  <c:v>3rd Qtr</c:v>
                </c:pt>
              </c:strCache>
            </c:strRef>
          </c:cat>
          <c:val>
            <c:numRef>
              <c:f>Sheet1!$B$2:$B$4</c:f>
              <c:numCache>
                <c:formatCode>General</c:formatCode>
                <c:ptCount val="3"/>
                <c:pt idx="0">
                  <c:v>66</c:v>
                </c:pt>
                <c:pt idx="1">
                  <c:v>34</c:v>
                </c:pt>
                <c:pt idx="2">
                  <c:v>0</c:v>
                </c:pt>
              </c:numCache>
            </c:numRef>
          </c:val>
          <c:extLst>
            <c:ext xmlns:c16="http://schemas.microsoft.com/office/drawing/2014/chart" uri="{C3380CC4-5D6E-409C-BE32-E72D297353CC}">
              <c16:uniqueId val="{00000006-C05D-4576-A8BA-D4D62BF8429E}"/>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4015" cy="495427"/>
          </a:xfrm>
          <a:prstGeom prst="rect">
            <a:avLst/>
          </a:prstGeom>
        </p:spPr>
        <p:txBody>
          <a:bodyPr vert="horz" lIns="90745" tIns="45373" rIns="90745" bIns="45373" rtlCol="0"/>
          <a:lstStyle>
            <a:lvl1pPr algn="l">
              <a:defRPr sz="1200"/>
            </a:lvl1pPr>
          </a:lstStyle>
          <a:p>
            <a:endParaRPr lang="ru-RU"/>
          </a:p>
        </p:txBody>
      </p:sp>
      <p:sp>
        <p:nvSpPr>
          <p:cNvPr id="3" name="Дата 2"/>
          <p:cNvSpPr>
            <a:spLocks noGrp="1"/>
          </p:cNvSpPr>
          <p:nvPr>
            <p:ph type="dt" idx="1"/>
          </p:nvPr>
        </p:nvSpPr>
        <p:spPr>
          <a:xfrm>
            <a:off x="3809079" y="0"/>
            <a:ext cx="2914015" cy="495427"/>
          </a:xfrm>
          <a:prstGeom prst="rect">
            <a:avLst/>
          </a:prstGeom>
        </p:spPr>
        <p:txBody>
          <a:bodyPr vert="horz" lIns="90745" tIns="45373" rIns="90745" bIns="45373" rtlCol="0"/>
          <a:lstStyle>
            <a:lvl1pPr algn="r">
              <a:defRPr sz="1200"/>
            </a:lvl1pPr>
          </a:lstStyle>
          <a:p>
            <a:fld id="{C0CF59B9-AEB4-C346-A7F7-E88FD8F1FA48}" type="datetimeFigureOut">
              <a:rPr lang="ru-RU" smtClean="0"/>
              <a:t>15.10.2020</a:t>
            </a:fld>
            <a:endParaRPr lang="ru-RU"/>
          </a:p>
        </p:txBody>
      </p:sp>
      <p:sp>
        <p:nvSpPr>
          <p:cNvPr id="4" name="Образ слайда 3"/>
          <p:cNvSpPr>
            <a:spLocks noGrp="1" noRot="1" noChangeAspect="1"/>
          </p:cNvSpPr>
          <p:nvPr>
            <p:ph type="sldImg" idx="2"/>
          </p:nvPr>
        </p:nvSpPr>
        <p:spPr>
          <a:xfrm>
            <a:off x="403225" y="1235075"/>
            <a:ext cx="5918200" cy="3330575"/>
          </a:xfrm>
          <a:prstGeom prst="rect">
            <a:avLst/>
          </a:prstGeom>
          <a:noFill/>
          <a:ln w="12700">
            <a:solidFill>
              <a:prstClr val="black"/>
            </a:solidFill>
          </a:ln>
        </p:spPr>
        <p:txBody>
          <a:bodyPr vert="horz" lIns="90745" tIns="45373" rIns="90745" bIns="45373" rtlCol="0" anchor="ctr"/>
          <a:lstStyle/>
          <a:p>
            <a:endParaRPr lang="ru-RU"/>
          </a:p>
        </p:txBody>
      </p:sp>
      <p:sp>
        <p:nvSpPr>
          <p:cNvPr id="5" name="Заметки 4"/>
          <p:cNvSpPr>
            <a:spLocks noGrp="1"/>
          </p:cNvSpPr>
          <p:nvPr>
            <p:ph type="body" sz="quarter" idx="3"/>
          </p:nvPr>
        </p:nvSpPr>
        <p:spPr>
          <a:xfrm>
            <a:off x="672465" y="4751983"/>
            <a:ext cx="5379720" cy="3887986"/>
          </a:xfrm>
          <a:prstGeom prst="rect">
            <a:avLst/>
          </a:prstGeom>
        </p:spPr>
        <p:txBody>
          <a:bodyPr vert="horz" lIns="90745" tIns="45373" rIns="90745" bIns="45373" rtlCol="0"/>
          <a:lstStyle/>
          <a:p>
            <a:r>
              <a:rPr lang="ru-RU"/>
              <a:t>Образец текста
Второй уровень
Третий уровень
Четвертый уровень
Пятый уровень</a:t>
            </a:r>
          </a:p>
        </p:txBody>
      </p:sp>
      <p:sp>
        <p:nvSpPr>
          <p:cNvPr id="6" name="Нижний колонтитул 5"/>
          <p:cNvSpPr>
            <a:spLocks noGrp="1"/>
          </p:cNvSpPr>
          <p:nvPr>
            <p:ph type="ftr" sz="quarter" idx="4"/>
          </p:nvPr>
        </p:nvSpPr>
        <p:spPr>
          <a:xfrm>
            <a:off x="0" y="9378824"/>
            <a:ext cx="2914015" cy="495426"/>
          </a:xfrm>
          <a:prstGeom prst="rect">
            <a:avLst/>
          </a:prstGeom>
        </p:spPr>
        <p:txBody>
          <a:bodyPr vert="horz" lIns="90745" tIns="45373" rIns="90745" bIns="45373" rtlCol="0" anchor="b"/>
          <a:lstStyle>
            <a:lvl1pPr algn="l">
              <a:defRPr sz="1200"/>
            </a:lvl1pPr>
          </a:lstStyle>
          <a:p>
            <a:endParaRPr lang="ru-RU"/>
          </a:p>
        </p:txBody>
      </p:sp>
      <p:sp>
        <p:nvSpPr>
          <p:cNvPr id="7" name="Номер слайда 6"/>
          <p:cNvSpPr>
            <a:spLocks noGrp="1"/>
          </p:cNvSpPr>
          <p:nvPr>
            <p:ph type="sldNum" sz="quarter" idx="5"/>
          </p:nvPr>
        </p:nvSpPr>
        <p:spPr>
          <a:xfrm>
            <a:off x="3809079" y="9378824"/>
            <a:ext cx="2914015" cy="495426"/>
          </a:xfrm>
          <a:prstGeom prst="rect">
            <a:avLst/>
          </a:prstGeom>
        </p:spPr>
        <p:txBody>
          <a:bodyPr vert="horz" lIns="90745" tIns="45373" rIns="90745" bIns="45373" rtlCol="0" anchor="b"/>
          <a:lstStyle>
            <a:lvl1pPr algn="r">
              <a:defRPr sz="1200"/>
            </a:lvl1pPr>
          </a:lstStyle>
          <a:p>
            <a:fld id="{9FA5DFFA-9081-4744-80CF-72C4752E95F5}" type="slidenum">
              <a:rPr lang="ru-RU" smtClean="0"/>
              <a:t>‹#›</a:t>
            </a:fld>
            <a:endParaRPr lang="ru-RU"/>
          </a:p>
        </p:txBody>
      </p:sp>
    </p:spTree>
    <p:extLst>
      <p:ext uri="{BB962C8B-B14F-4D97-AF65-F5344CB8AC3E}">
        <p14:creationId xmlns:p14="http://schemas.microsoft.com/office/powerpoint/2010/main" val="306756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36E49C33-A899-4080-B833-E3FCF70FA0F1}" type="slidenum">
              <a:rPr lang="ru-RU" smtClean="0"/>
              <a:pPr/>
              <a:t>2</a:t>
            </a:fld>
            <a:endParaRPr lang="ru-RU"/>
          </a:p>
        </p:txBody>
      </p:sp>
    </p:spTree>
    <p:extLst>
      <p:ext uri="{BB962C8B-B14F-4D97-AF65-F5344CB8AC3E}">
        <p14:creationId xmlns:p14="http://schemas.microsoft.com/office/powerpoint/2010/main" val="754097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most are small,</a:t>
            </a:r>
            <a:r>
              <a:rPr lang="en-US" baseline="0" dirty="0"/>
              <a:t> or a part of, it means we design failover plans so one app can be failed over.  Or all of them but we have granular choice.</a:t>
            </a:r>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090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0E709ED-84C1-49DA-9FB7-D904EBAF95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251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most are small,</a:t>
            </a:r>
            <a:r>
              <a:rPr lang="en-US" baseline="0" dirty="0"/>
              <a:t> or a part of, it means we design failover plans so one app can be failed over.  Or all of them but we have granular choice.</a:t>
            </a:r>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335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0E709ED-84C1-49DA-9FB7-D904EBAF95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459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most are small,</a:t>
            </a:r>
            <a:r>
              <a:rPr lang="en-US" baseline="0" dirty="0"/>
              <a:t> or a part of, it means we design failover plans so one app can be failed over.  Or all of them but we have granular choice.</a:t>
            </a:r>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756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E49C33-A899-4080-B833-E3FCF70FA0F1}" type="slidenum">
              <a:rPr kumimoji="0" lang="ru-RU"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ru-RU"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253890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baseline="0">
                <a:solidFill>
                  <a:schemeClr val="tx1"/>
                </a:solidFill>
                <a:latin typeface="+mn-lt"/>
                <a:ea typeface="+mn-ea"/>
                <a:cs typeface="+mn-cs"/>
              </a:rPr>
              <a:t>Veeam can uniquely help customers along the 5 stages of their journey to Intelligent Data Management with innovative, reliable, easy-to-use solutions that “just work” in any</a:t>
            </a:r>
          </a:p>
          <a:p>
            <a:r>
              <a:rPr lang="en-US" sz="900" b="0" i="0" u="none" strike="noStrike" kern="1200" baseline="0">
                <a:solidFill>
                  <a:schemeClr val="tx1"/>
                </a:solidFill>
                <a:latin typeface="+mn-lt"/>
                <a:ea typeface="+mn-ea"/>
                <a:cs typeface="+mn-cs"/>
              </a:rPr>
              <a:t>environment. Customers are never locked-in with Veeam because our solutions are agnostic to hardware, networking, storage, application, and cloud providers.</a:t>
            </a:r>
          </a:p>
          <a:p>
            <a:endParaRPr lang="en-US" sz="900" b="0" i="0" u="none" strike="noStrike" kern="1200" baseline="0">
              <a:solidFill>
                <a:schemeClr val="tx1"/>
              </a:solidFill>
              <a:latin typeface="+mn-lt"/>
              <a:ea typeface="+mn-ea"/>
              <a:cs typeface="+mn-cs"/>
            </a:endParaRPr>
          </a:p>
          <a:p>
            <a:r>
              <a:rPr lang="en-US" sz="900" b="1" i="0" u="none" strike="noStrike" kern="1200" baseline="0">
                <a:solidFill>
                  <a:schemeClr val="tx1"/>
                </a:solidFill>
                <a:latin typeface="+mn-lt"/>
                <a:ea typeface="+mn-ea"/>
                <a:cs typeface="+mn-cs"/>
              </a:rPr>
              <a:t>Stage 1: Backup </a:t>
            </a:r>
          </a:p>
          <a:p>
            <a:r>
              <a:rPr lang="en-US" sz="900" b="0" i="1" u="none" strike="noStrike" kern="1200" baseline="0">
                <a:solidFill>
                  <a:schemeClr val="tx1"/>
                </a:solidFill>
                <a:latin typeface="+mn-lt"/>
                <a:ea typeface="+mn-ea"/>
                <a:cs typeface="+mn-cs"/>
              </a:rPr>
              <a:t>Back up all workloads and ensure they are always recoverable in the event of outages, attack, loss, or theft.</a:t>
            </a:r>
          </a:p>
          <a:p>
            <a:r>
              <a:rPr lang="en-US" sz="900" b="1" i="0" u="none" strike="noStrike" kern="1200" baseline="0">
                <a:solidFill>
                  <a:schemeClr val="tx1"/>
                </a:solidFill>
                <a:latin typeface="+mn-lt"/>
                <a:ea typeface="+mn-ea"/>
                <a:cs typeface="+mn-cs"/>
              </a:rPr>
              <a:t>Stage 2: Aggregation</a:t>
            </a:r>
          </a:p>
          <a:p>
            <a:r>
              <a:rPr lang="en-US" sz="900" b="0" i="1" u="none" strike="noStrike" kern="1200" baseline="0">
                <a:solidFill>
                  <a:schemeClr val="tx1"/>
                </a:solidFill>
                <a:latin typeface="+mn-lt"/>
                <a:ea typeface="+mn-ea"/>
                <a:cs typeface="+mn-cs"/>
              </a:rPr>
              <a:t>Ensure protection and availability of data across multi-cloud environments to drive digital services and ensure the aggregated view of service level compliance.</a:t>
            </a:r>
            <a:r>
              <a:rPr lang="en-US" sz="900" b="0" i="0" u="none" strike="noStrike" kern="1200" baseline="0">
                <a:solidFill>
                  <a:schemeClr val="tx1"/>
                </a:solidFill>
                <a:latin typeface="+mn-lt"/>
                <a:ea typeface="+mn-ea"/>
                <a:cs typeface="+mn-cs"/>
              </a:rPr>
              <a:t> </a:t>
            </a:r>
          </a:p>
          <a:p>
            <a:r>
              <a:rPr lang="en-US" sz="900" b="1" i="0" u="none" strike="noStrike" kern="1200" baseline="0">
                <a:solidFill>
                  <a:schemeClr val="tx1"/>
                </a:solidFill>
                <a:latin typeface="+mn-lt"/>
                <a:ea typeface="+mn-ea"/>
                <a:cs typeface="+mn-cs"/>
              </a:rPr>
              <a:t>Stage 3: Visibility</a:t>
            </a:r>
          </a:p>
          <a:p>
            <a:r>
              <a:rPr lang="en-US" sz="900" b="0" i="1" u="none" strike="noStrike" kern="1200" baseline="0">
                <a:solidFill>
                  <a:schemeClr val="tx1"/>
                </a:solidFill>
                <a:latin typeface="+mn-lt"/>
                <a:ea typeface="+mn-ea"/>
                <a:cs typeface="+mn-cs"/>
              </a:rPr>
              <a:t>Improve management of data across multi-cloud environments with clear, unified visibility and control into usage, performance issues, and operations.</a:t>
            </a:r>
          </a:p>
          <a:p>
            <a:r>
              <a:rPr lang="en-US" sz="900" b="1" i="0" u="none" strike="noStrike" kern="1200" baseline="0">
                <a:solidFill>
                  <a:schemeClr val="tx1"/>
                </a:solidFill>
                <a:latin typeface="+mn-lt"/>
                <a:ea typeface="+mn-ea"/>
                <a:cs typeface="+mn-cs"/>
              </a:rPr>
              <a:t>Stage 4: Orchestration </a:t>
            </a:r>
          </a:p>
          <a:p>
            <a:r>
              <a:rPr lang="en-US" sz="900" b="0" i="1" u="none" strike="noStrike" kern="1200" baseline="0">
                <a:solidFill>
                  <a:schemeClr val="tx1"/>
                </a:solidFill>
                <a:latin typeface="+mn-lt"/>
                <a:ea typeface="+mn-ea"/>
                <a:cs typeface="+mn-cs"/>
              </a:rPr>
              <a:t>Seamlessly move data to the best location across multi-cloud environments to ensure business continuity, compliance, security, and optimal use of resources for business</a:t>
            </a:r>
          </a:p>
          <a:p>
            <a:r>
              <a:rPr lang="en-US" sz="900" b="0" i="1" u="none" strike="noStrike" kern="1200" baseline="0">
                <a:solidFill>
                  <a:schemeClr val="tx1"/>
                </a:solidFill>
                <a:latin typeface="+mn-lt"/>
                <a:ea typeface="+mn-ea"/>
                <a:cs typeface="+mn-cs"/>
              </a:rPr>
              <a:t>operations.</a:t>
            </a:r>
          </a:p>
          <a:p>
            <a:r>
              <a:rPr lang="en-US" sz="900" b="1" i="0" u="none" strike="noStrike" kern="1200" baseline="0">
                <a:solidFill>
                  <a:schemeClr val="tx1"/>
                </a:solidFill>
                <a:latin typeface="+mn-lt"/>
                <a:ea typeface="+mn-ea"/>
                <a:cs typeface="+mn-cs"/>
              </a:rPr>
              <a:t>Stage 5: Automation </a:t>
            </a:r>
          </a:p>
          <a:p>
            <a:r>
              <a:rPr lang="en-US" sz="900" b="0" i="1" u="none" strike="noStrike" kern="1200" baseline="0">
                <a:solidFill>
                  <a:schemeClr val="tx1"/>
                </a:solidFill>
                <a:latin typeface="+mn-lt"/>
                <a:ea typeface="+mn-ea"/>
                <a:cs typeface="+mn-cs"/>
              </a:rPr>
              <a:t>Data becomes self-managing by learning to back itself up, migrate to ideal locations based on business needs, secure itself during anomalous activity, and recover instantaneously.</a:t>
            </a:r>
            <a:endParaRPr lang="en-US" sz="900" b="1" i="0" u="none" strike="noStrike" kern="1200" baseline="0">
              <a:solidFill>
                <a:schemeClr val="tx1"/>
              </a:solidFill>
              <a:latin typeface="+mn-lt"/>
              <a:ea typeface="+mn-ea"/>
              <a:cs typeface="+mn-cs"/>
            </a:endParaRPr>
          </a:p>
          <a:p>
            <a:endParaRPr lang="en-US" sz="9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50144F6-1F44-484E-96B6-CAB23FCB330B}" type="slidenum">
              <a:rPr lang="en-US" smtClean="0"/>
              <a:t>20</a:t>
            </a:fld>
            <a:endParaRPr lang="en-US"/>
          </a:p>
        </p:txBody>
      </p:sp>
    </p:spTree>
    <p:extLst>
      <p:ext uri="{BB962C8B-B14F-4D97-AF65-F5344CB8AC3E}">
        <p14:creationId xmlns:p14="http://schemas.microsoft.com/office/powerpoint/2010/main" val="1248113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baseline="0">
                <a:solidFill>
                  <a:schemeClr val="tx1"/>
                </a:solidFill>
                <a:latin typeface="+mn-lt"/>
                <a:ea typeface="+mn-ea"/>
                <a:cs typeface="+mn-cs"/>
              </a:rPr>
              <a:t>It is the job of CIOs to deliver the confidence to the business that all enterprise data is secure and instantly recoverable. And the confidence to users of the company’s services that their digital lives will proceed without interruption, without scattered availability problems, and without poor excuses as to why their information wasn’t available when, where, and how they need it.</a:t>
            </a:r>
          </a:p>
          <a:p>
            <a:endParaRPr lang="en-US" sz="900" b="0" i="0" u="none" strike="noStrike" kern="1200" baseline="0">
              <a:solidFill>
                <a:schemeClr val="tx1"/>
              </a:solidFill>
              <a:latin typeface="+mn-lt"/>
              <a:ea typeface="+mn-ea"/>
              <a:cs typeface="+mn-cs"/>
            </a:endParaRPr>
          </a:p>
          <a:p>
            <a:r>
              <a:rPr lang="en-US" sz="900" b="0" i="0" u="none" strike="noStrike" kern="1200" baseline="0">
                <a:solidFill>
                  <a:schemeClr val="tx1"/>
                </a:solidFill>
                <a:latin typeface="+mn-lt"/>
                <a:ea typeface="+mn-ea"/>
                <a:cs typeface="+mn-cs"/>
              </a:rPr>
              <a:t>Stage 1 on the journey to Hyper-Availability is first because it’s critical to ensure the security of data from a systemic perspective: i.e., to secure, back up, and recover all the various sets and kinds of data wherever they are so they are protected at all times against outages, attack, loss, or theft, and recoverable whenever there’s an issue. This stage is about ensuring that you can get your data back if it’s lost or compromised—and that the business survives.</a:t>
            </a:r>
          </a:p>
          <a:p>
            <a:endParaRPr lang="en-US" sz="900" b="0" i="0" u="none" strike="noStrike" kern="1200" baseline="0">
              <a:solidFill>
                <a:schemeClr val="tx1"/>
              </a:solidFill>
              <a:latin typeface="+mn-lt"/>
              <a:ea typeface="+mn-ea"/>
              <a:cs typeface="+mn-cs"/>
            </a:endParaRPr>
          </a:p>
          <a:p>
            <a:r>
              <a:rPr lang="en-US" sz="900" b="0" i="0" u="none" strike="noStrike" kern="1200" baseline="0">
                <a:solidFill>
                  <a:schemeClr val="tx1"/>
                </a:solidFill>
                <a:latin typeface="+mn-lt"/>
                <a:ea typeface="+mn-ea"/>
                <a:cs typeface="+mn-cs"/>
              </a:rPr>
              <a:t>In this stage, data growth is often managed by adding more storage devices or taking advantage of storage optimization techniques like data deduplication. As a result, data is often stored in individual silos, and there are minimal data insights and strong susceptibility to data sprawl. In addition, recovery times tend to be longer in this phase than what can be</a:t>
            </a:r>
          </a:p>
          <a:p>
            <a:r>
              <a:rPr lang="en-US" sz="900" b="0" i="0" u="none" strike="noStrike" kern="1200" baseline="0">
                <a:solidFill>
                  <a:schemeClr val="tx1"/>
                </a:solidFill>
                <a:latin typeface="+mn-lt"/>
                <a:ea typeface="+mn-ea"/>
                <a:cs typeface="+mn-cs"/>
              </a:rPr>
              <a:t>achieved in later stages.</a:t>
            </a:r>
            <a:endParaRPr lang="en-US"/>
          </a:p>
        </p:txBody>
      </p:sp>
      <p:sp>
        <p:nvSpPr>
          <p:cNvPr id="4" name="Slide Number Placeholder 3"/>
          <p:cNvSpPr>
            <a:spLocks noGrp="1"/>
          </p:cNvSpPr>
          <p:nvPr>
            <p:ph type="sldNum" sz="quarter" idx="10"/>
          </p:nvPr>
        </p:nvSpPr>
        <p:spPr/>
        <p:txBody>
          <a:bodyPr/>
          <a:lstStyle/>
          <a:p>
            <a:fld id="{650144F6-1F44-484E-96B6-CAB23FCB330B}" type="slidenum">
              <a:rPr lang="en-US" smtClean="0"/>
              <a:t>21</a:t>
            </a:fld>
            <a:endParaRPr lang="en-US"/>
          </a:p>
        </p:txBody>
      </p:sp>
    </p:spTree>
    <p:extLst>
      <p:ext uri="{BB962C8B-B14F-4D97-AF65-F5344CB8AC3E}">
        <p14:creationId xmlns:p14="http://schemas.microsoft.com/office/powerpoint/2010/main" val="289927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baseline="0" dirty="0">
                <a:solidFill>
                  <a:schemeClr val="tx1"/>
                </a:solidFill>
                <a:latin typeface="+mn-lt"/>
                <a:ea typeface="+mn-ea"/>
                <a:cs typeface="+mn-cs"/>
              </a:rPr>
              <a:t>Backup and recovery are essential for data security, but merely the baseline beginning of Hyper-Availability. Enterprises embracing digital transformation are striving to use the power and elasticity of the cloud to deliver rich digital experiences seamlessly to their users. In this new world, CIOs need data management solutions that enable them not only to </a:t>
            </a:r>
            <a:r>
              <a:rPr lang="en-US" sz="900" b="0" i="1" u="none" strike="noStrike" kern="1200" baseline="0" dirty="0">
                <a:solidFill>
                  <a:schemeClr val="tx1"/>
                </a:solidFill>
                <a:latin typeface="+mn-lt"/>
                <a:ea typeface="+mn-ea"/>
                <a:cs typeface="+mn-cs"/>
              </a:rPr>
              <a:t>survive </a:t>
            </a:r>
            <a:r>
              <a:rPr lang="en-US" sz="900" b="0" i="0" u="none" strike="noStrike" kern="1200" baseline="0" dirty="0">
                <a:solidFill>
                  <a:schemeClr val="tx1"/>
                </a:solidFill>
                <a:latin typeface="+mn-lt"/>
                <a:ea typeface="+mn-ea"/>
                <a:cs typeface="+mn-cs"/>
              </a:rPr>
              <a:t>as a business, but also to </a:t>
            </a:r>
            <a:r>
              <a:rPr lang="en-US" sz="900" b="0" i="1" u="none" strike="noStrike" kern="1200" baseline="0" dirty="0">
                <a:solidFill>
                  <a:schemeClr val="tx1"/>
                </a:solidFill>
                <a:latin typeface="+mn-lt"/>
                <a:ea typeface="+mn-ea"/>
                <a:cs typeface="+mn-cs"/>
              </a:rPr>
              <a:t>drive </a:t>
            </a:r>
            <a:r>
              <a:rPr lang="en-US" sz="900" b="0" i="0" u="none" strike="noStrike" kern="1200" baseline="0" dirty="0">
                <a:solidFill>
                  <a:schemeClr val="tx1"/>
                </a:solidFill>
                <a:latin typeface="+mn-lt"/>
                <a:ea typeface="+mn-ea"/>
                <a:cs typeface="+mn-cs"/>
              </a:rPr>
              <a:t>the digital transformation of the business.</a:t>
            </a:r>
          </a:p>
          <a:p>
            <a:endParaRPr lang="en-US" sz="900" b="0" i="0" u="none" strike="noStrike" kern="1200" baseline="0">
              <a:solidFill>
                <a:schemeClr val="tx1"/>
              </a:solidFill>
              <a:latin typeface="+mn-lt"/>
              <a:ea typeface="+mn-ea"/>
              <a:cs typeface="+mn-cs"/>
            </a:endParaRPr>
          </a:p>
          <a:p>
            <a:r>
              <a:rPr lang="en-US" sz="900" b="0" i="0" u="none" strike="noStrike" kern="1200" baseline="0" dirty="0">
                <a:solidFill>
                  <a:schemeClr val="tx1"/>
                </a:solidFill>
                <a:latin typeface="+mn-lt"/>
                <a:ea typeface="+mn-ea"/>
                <a:cs typeface="+mn-cs"/>
              </a:rPr>
              <a:t>Today, 85% of enterprises have a multi-cloud strategy. In multi-cloud environments, it becomes more challenging to ensure that data and applications are always available, to all users and all devices, across all cloud types including private, public, and hybrid environments. In this complex, distributed, dynamic environment, new challenges are rising: End-users are becoming ever more demanding, ransomware and other security threats are impacting businesses in profound ways, and business owners are fighting an uphill battle to innovate constantly and deliver seamless digital services to improve competitiveness.</a:t>
            </a:r>
          </a:p>
          <a:p>
            <a:endParaRPr lang="en-US" sz="900" b="0" i="0" u="none" strike="noStrike" kern="1200" baseline="0">
              <a:solidFill>
                <a:schemeClr val="tx1"/>
              </a:solidFill>
              <a:latin typeface="+mn-lt"/>
              <a:ea typeface="+mn-ea"/>
              <a:cs typeface="+mn-cs"/>
            </a:endParaRPr>
          </a:p>
          <a:p>
            <a:r>
              <a:rPr lang="en-US" sz="900" b="0" i="0" u="none" strike="noStrike" kern="1200" baseline="0" dirty="0">
                <a:solidFill>
                  <a:schemeClr val="tx1"/>
                </a:solidFill>
                <a:latin typeface="+mn-lt"/>
                <a:ea typeface="+mn-ea"/>
                <a:cs typeface="+mn-cs"/>
              </a:rPr>
              <a:t>This stage also enables use cases in multi-cloud environments that are driven by service providers. These include disaster recovery as a service (</a:t>
            </a:r>
            <a:r>
              <a:rPr lang="en-US" sz="900" b="0" i="0" u="none" strike="noStrike" kern="1200" baseline="0" dirty="0" err="1">
                <a:solidFill>
                  <a:schemeClr val="tx1"/>
                </a:solidFill>
                <a:latin typeface="+mn-lt"/>
                <a:ea typeface="+mn-ea"/>
                <a:cs typeface="+mn-cs"/>
              </a:rPr>
              <a:t>DRaaS</a:t>
            </a:r>
            <a:r>
              <a:rPr lang="en-US" sz="900" b="0" i="0" u="none" strike="noStrike" kern="1200" baseline="0" dirty="0">
                <a:solidFill>
                  <a:schemeClr val="tx1"/>
                </a:solidFill>
                <a:latin typeface="+mn-lt"/>
                <a:ea typeface="+mn-ea"/>
                <a:cs typeface="+mn-cs"/>
              </a:rPr>
              <a:t>), data protection for </a:t>
            </a:r>
            <a:r>
              <a:rPr lang="en-US" sz="900" b="0" i="0" u="none" strike="noStrike" kern="1200" baseline="0" dirty="0" err="1">
                <a:solidFill>
                  <a:schemeClr val="tx1"/>
                </a:solidFill>
                <a:latin typeface="+mn-lt"/>
                <a:ea typeface="+mn-ea"/>
                <a:cs typeface="+mn-cs"/>
              </a:rPr>
              <a:t>cloudbased</a:t>
            </a:r>
            <a:endParaRPr lang="en-US" sz="900" b="0" i="0" u="none" strike="noStrike" kern="1200" baseline="0" dirty="0">
              <a:solidFill>
                <a:schemeClr val="tx1"/>
              </a:solidFill>
              <a:latin typeface="+mn-lt"/>
              <a:ea typeface="+mn-ea"/>
              <a:cs typeface="+mn-cs"/>
            </a:endParaRPr>
          </a:p>
          <a:p>
            <a:r>
              <a:rPr lang="en-US" sz="900" b="0" i="0" u="none" strike="noStrike" kern="1200" baseline="0" dirty="0">
                <a:solidFill>
                  <a:schemeClr val="tx1"/>
                </a:solidFill>
                <a:latin typeface="+mn-lt"/>
                <a:ea typeface="+mn-ea"/>
                <a:cs typeface="+mn-cs"/>
              </a:rPr>
              <a:t>infrastructure and apps, data protection across multiple clouds, and more. The goal is to provide instant access to any data, any app, anywhere to drive recovery, analytics, application development, and uninterrupted digital services.</a:t>
            </a:r>
          </a:p>
          <a:p>
            <a:endParaRPr lang="en-US" sz="900" b="0" i="0" u="none" strike="noStrike" kern="1200" baseline="0">
              <a:solidFill>
                <a:schemeClr val="tx1"/>
              </a:solidFill>
              <a:latin typeface="+mn-lt"/>
              <a:ea typeface="+mn-ea"/>
              <a:cs typeface="+mn-cs"/>
            </a:endParaRPr>
          </a:p>
          <a:p>
            <a:r>
              <a:rPr lang="en-US" sz="900" b="0" i="0" u="none" strike="noStrike" kern="1200" baseline="0" dirty="0">
                <a:solidFill>
                  <a:schemeClr val="tx1"/>
                </a:solidFill>
                <a:latin typeface="+mn-lt"/>
                <a:ea typeface="+mn-ea"/>
                <a:cs typeface="+mn-cs"/>
              </a:rPr>
              <a:t>Stage 2 is about the aggregation of data protection for physical, virtual, and cloud services. To become a true digital enterprise, you need to connect all these backup and data protection systems scattered across multiple clouds into one easily manageable system. With Stage 2 mastered, backup and recovery are improved in that you can get your data back more quickly, seamlessly, and comprehensively, and there is a measurable return on investment through consolidation of resources and fewer subject matter experts required. With backups no longer siloed, you now have central management across a multi-cloud environment, and you can start to gain insights into how data growth can be managed. The ability to extract full value from your data, whether in the form of business or operational insights, is still very limited at this point, however.</a:t>
            </a:r>
            <a:endParaRPr lang="en-US" dirty="0"/>
          </a:p>
        </p:txBody>
      </p:sp>
      <p:sp>
        <p:nvSpPr>
          <p:cNvPr id="4" name="Slide Number Placeholder 3"/>
          <p:cNvSpPr>
            <a:spLocks noGrp="1"/>
          </p:cNvSpPr>
          <p:nvPr>
            <p:ph type="sldNum" sz="quarter" idx="10"/>
          </p:nvPr>
        </p:nvSpPr>
        <p:spPr/>
        <p:txBody>
          <a:bodyPr/>
          <a:lstStyle/>
          <a:p>
            <a:fld id="{650144F6-1F44-484E-96B6-CAB23FCB330B}" type="slidenum">
              <a:rPr lang="en-US" smtClean="0"/>
              <a:t>24</a:t>
            </a:fld>
            <a:endParaRPr lang="en-US"/>
          </a:p>
        </p:txBody>
      </p:sp>
    </p:spTree>
    <p:extLst>
      <p:ext uri="{BB962C8B-B14F-4D97-AF65-F5344CB8AC3E}">
        <p14:creationId xmlns:p14="http://schemas.microsoft.com/office/powerpoint/2010/main" val="4122403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baseline="0" dirty="0">
                <a:solidFill>
                  <a:schemeClr val="tx1"/>
                </a:solidFill>
                <a:latin typeface="+mn-lt"/>
                <a:ea typeface="+mn-ea"/>
                <a:cs typeface="+mn-cs"/>
              </a:rPr>
              <a:t>Many enterprises have evolved a fragmented system of data visibility to go along with their reactive approach to data outages. Such a lack of unified, cross-domain visibility, however,</a:t>
            </a:r>
          </a:p>
          <a:p>
            <a:r>
              <a:rPr lang="en-US" sz="900" b="0" i="0" u="none" strike="noStrike" kern="1200" baseline="0" dirty="0">
                <a:solidFill>
                  <a:schemeClr val="tx1"/>
                </a:solidFill>
                <a:latin typeface="+mn-lt"/>
                <a:ea typeface="+mn-ea"/>
                <a:cs typeface="+mn-cs"/>
              </a:rPr>
              <a:t>leaves IT reactive rather than proactive, with performance issues too often unresolved and continuing to impact the business. But, as an executive responsible for digital services, you need meaningful monitoring and telemetry applied wherever data may be. You need to know whether backup succeeded or failed, how much data was backed up, how much retained, and everything else the business might need to know about and from its data.</a:t>
            </a:r>
          </a:p>
          <a:p>
            <a:endParaRPr lang="en-US" sz="900" b="0" i="0" u="none" strike="noStrike" kern="1200" baseline="0">
              <a:solidFill>
                <a:schemeClr val="tx1"/>
              </a:solidFill>
              <a:latin typeface="+mn-lt"/>
              <a:ea typeface="+mn-ea"/>
              <a:cs typeface="+mn-cs"/>
            </a:endParaRPr>
          </a:p>
          <a:p>
            <a:r>
              <a:rPr lang="en-US" sz="900" b="0" i="0" u="none" strike="noStrike" kern="1200" baseline="0" dirty="0">
                <a:solidFill>
                  <a:schemeClr val="tx1"/>
                </a:solidFill>
                <a:latin typeface="+mn-lt"/>
                <a:ea typeface="+mn-ea"/>
                <a:cs typeface="+mn-cs"/>
              </a:rPr>
              <a:t>Ideally, a “single pane of glass” gives administrators one convenient place to perform all important tasks, including optimizing performance and storage resources based on policies. Backing up data from on-premises to the cloud, or vice versa—or moving data from cloud to cloud. Moving mission-critical data to higher performance storage systems, and lower priority data to less costly cloud storage. All this resulting from gaining complete visibility into performance needs and resource usage so you can optimize the system while easily</a:t>
            </a:r>
          </a:p>
          <a:p>
            <a:r>
              <a:rPr lang="en-US" sz="900" b="0" i="0" u="none" strike="noStrike" kern="1200" baseline="0" dirty="0">
                <a:solidFill>
                  <a:schemeClr val="tx1"/>
                </a:solidFill>
                <a:latin typeface="+mn-lt"/>
                <a:ea typeface="+mn-ea"/>
                <a:cs typeface="+mn-cs"/>
              </a:rPr>
              <a:t>meeting any compliance and auditing requirements.</a:t>
            </a:r>
          </a:p>
          <a:p>
            <a:endParaRPr lang="en-US" sz="900" b="0" i="0" u="none" strike="noStrike" kern="1200" baseline="0">
              <a:solidFill>
                <a:schemeClr val="tx1"/>
              </a:solidFill>
              <a:latin typeface="+mn-lt"/>
              <a:ea typeface="+mn-ea"/>
              <a:cs typeface="+mn-cs"/>
            </a:endParaRPr>
          </a:p>
          <a:p>
            <a:r>
              <a:rPr lang="en-US" sz="900" b="0" i="0" u="none" strike="noStrike" kern="1200" baseline="0" dirty="0">
                <a:solidFill>
                  <a:schemeClr val="tx1"/>
                </a:solidFill>
                <a:latin typeface="+mn-lt"/>
                <a:ea typeface="+mn-ea"/>
                <a:cs typeface="+mn-cs"/>
              </a:rPr>
              <a:t>In addition, enterprises also face issues when introducing new applications or deploying updates to existing applications—or testing for compliance or security vulnerabilities. An unstable upgrade can cause a ripple effect throughout the organization, slowing productivity to a crawl; and security and compliance issues bring with them obvious problems. To mitigate this, enterprises need a way to leverage copies of their production environments for use in these scenarios, so that any issues can be addressed without disrupting production environments. This ability to create production-like environments arms IT departments with the visibility to become proactive sources of value-added services, rather than costly and reactive fire-fighting units.</a:t>
            </a:r>
          </a:p>
          <a:p>
            <a:endParaRPr lang="en-US" sz="900" b="0" i="0" u="none" strike="noStrike" kern="1200" baseline="0">
              <a:solidFill>
                <a:schemeClr val="tx1"/>
              </a:solidFill>
              <a:latin typeface="+mn-lt"/>
              <a:ea typeface="+mn-ea"/>
              <a:cs typeface="+mn-cs"/>
            </a:endParaRPr>
          </a:p>
          <a:p>
            <a:r>
              <a:rPr lang="en-US" sz="900" b="0" i="0" u="none" strike="noStrike" kern="1200" baseline="0" dirty="0">
                <a:solidFill>
                  <a:schemeClr val="tx1"/>
                </a:solidFill>
                <a:latin typeface="+mn-lt"/>
                <a:ea typeface="+mn-ea"/>
                <a:cs typeface="+mn-cs"/>
              </a:rPr>
              <a:t>In Stage 3, then, data management is evolving from a reactive measure, focused on remediating issues that have already occurred, to a proactive dynamic, preventing any loss in data availability through advanced monitoring, resource optimization, capacity planning, and built-in intelligence. This full operational insight into data is accompanied in Stage 3 by the ability to glean business insights from data to drive better business decisions. But the process is still manual, laborious and inefficient. With Stage 4, we begin to see an easier, more efficient way.</a:t>
            </a:r>
            <a:endParaRPr lang="en-US" dirty="0"/>
          </a:p>
        </p:txBody>
      </p:sp>
      <p:sp>
        <p:nvSpPr>
          <p:cNvPr id="4" name="Slide Number Placeholder 3"/>
          <p:cNvSpPr>
            <a:spLocks noGrp="1"/>
          </p:cNvSpPr>
          <p:nvPr>
            <p:ph type="sldNum" sz="quarter" idx="10"/>
          </p:nvPr>
        </p:nvSpPr>
        <p:spPr/>
        <p:txBody>
          <a:bodyPr/>
          <a:lstStyle/>
          <a:p>
            <a:fld id="{650144F6-1F44-484E-96B6-CAB23FCB330B}" type="slidenum">
              <a:rPr lang="en-US" smtClean="0"/>
              <a:t>25</a:t>
            </a:fld>
            <a:endParaRPr lang="en-US"/>
          </a:p>
        </p:txBody>
      </p:sp>
    </p:spTree>
    <p:extLst>
      <p:ext uri="{BB962C8B-B14F-4D97-AF65-F5344CB8AC3E}">
        <p14:creationId xmlns:p14="http://schemas.microsoft.com/office/powerpoint/2010/main" val="201035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709ED-84C1-49DA-9FB7-D904EBAF95A4}" type="slidenum">
              <a:rPr lang="en-US" smtClean="0"/>
              <a:t>3</a:t>
            </a:fld>
            <a:endParaRPr lang="en-US"/>
          </a:p>
        </p:txBody>
      </p:sp>
    </p:spTree>
    <p:extLst>
      <p:ext uri="{BB962C8B-B14F-4D97-AF65-F5344CB8AC3E}">
        <p14:creationId xmlns:p14="http://schemas.microsoft.com/office/powerpoint/2010/main" val="1498061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baseline="0" dirty="0">
                <a:solidFill>
                  <a:schemeClr val="tx1"/>
                </a:solidFill>
                <a:latin typeface="+mn-lt"/>
                <a:ea typeface="+mn-ea"/>
                <a:cs typeface="+mn-cs"/>
              </a:rPr>
              <a:t>Stage 4 on the journey to Intelligent Data Management is to ensure that enterprise data is always on the right infrastructure, always protected, always ready to do work. That it’s always in the right place at the right time in the right way to drive the function required, whether it’s email data for a user, analytics for the business, or demonstration of compliance for an audit. To make this happen across multiple clouds and multiple sources of data requires orchestration capabilities beyond what have been available to date. What we’ve had instead are machine parts scattered about, awaiting an engineer who knows how to put them together.</a:t>
            </a:r>
          </a:p>
          <a:p>
            <a:endParaRPr lang="en-US" sz="900" b="0" i="0" u="none" strike="noStrike" kern="1200" baseline="0">
              <a:solidFill>
                <a:schemeClr val="tx1"/>
              </a:solidFill>
              <a:latin typeface="+mn-lt"/>
              <a:ea typeface="+mn-ea"/>
              <a:cs typeface="+mn-cs"/>
            </a:endParaRPr>
          </a:p>
          <a:p>
            <a:r>
              <a:rPr lang="en-US" sz="900" b="0" i="0" u="none" strike="noStrike" kern="1200" baseline="0" dirty="0">
                <a:solidFill>
                  <a:schemeClr val="tx1"/>
                </a:solidFill>
                <a:latin typeface="+mn-lt"/>
                <a:ea typeface="+mn-ea"/>
                <a:cs typeface="+mn-cs"/>
              </a:rPr>
              <a:t>These orchestration capabilities require workloads to move more easily from one infrastructure to another, and this workload mobility in turn requires a decoupling of the workload from its infrastructure—workload virtualization, in a sense. Once the workload is free, data can move from one location to another to adhere to regulations like GDPR, or for security or performance reasons. A workload running on a private cloud in Houston could be relocated to a managed cloud hosted by a service provider in Phoenix in the event of an approaching hurricane, for example, while years-old data that is rarely accessed and only retained for regulatory purposes can be moved to a low-cost public cloud environment. All of this can be done automatically, driven by policies.</a:t>
            </a:r>
          </a:p>
          <a:p>
            <a:r>
              <a:rPr lang="en-US" sz="900" b="0" i="0" u="none" strike="noStrike" kern="1200" baseline="0" dirty="0">
                <a:solidFill>
                  <a:schemeClr val="tx1"/>
                </a:solidFill>
                <a:latin typeface="+mn-lt"/>
                <a:ea typeface="+mn-ea"/>
                <a:cs typeface="+mn-cs"/>
              </a:rPr>
              <a:t>The policies used to automate workload mobility need to be point-and-click easy for the administrator to set up and apply. Policies must leverage the new levels of visibility acquired in Stage 3 as well as strategic integrations with application vendors and cloud providers and other system providers in the data ecosystem.</a:t>
            </a:r>
          </a:p>
          <a:p>
            <a:endParaRPr lang="en-US" sz="900" b="0" i="0" u="none" strike="noStrike" kern="1200" baseline="0">
              <a:solidFill>
                <a:schemeClr val="tx1"/>
              </a:solidFill>
              <a:latin typeface="+mn-lt"/>
              <a:ea typeface="+mn-ea"/>
              <a:cs typeface="+mn-cs"/>
            </a:endParaRPr>
          </a:p>
          <a:p>
            <a:r>
              <a:rPr lang="en-US" sz="900" b="0" i="0" u="none" strike="noStrike" kern="1200" baseline="0" dirty="0">
                <a:solidFill>
                  <a:schemeClr val="tx1"/>
                </a:solidFill>
                <a:latin typeface="+mn-lt"/>
                <a:ea typeface="+mn-ea"/>
                <a:cs typeface="+mn-cs"/>
              </a:rPr>
              <a:t>In short, Stage 4 ensures business continuity and resource optimization via the orchestration of mobile workloads through automation informed by policies. Moving to</a:t>
            </a:r>
          </a:p>
          <a:p>
            <a:r>
              <a:rPr lang="en-US" sz="900" b="0" i="0" u="none" strike="noStrike" kern="1200" baseline="0" dirty="0">
                <a:solidFill>
                  <a:schemeClr val="tx1"/>
                </a:solidFill>
                <a:latin typeface="+mn-lt"/>
                <a:ea typeface="+mn-ea"/>
                <a:cs typeface="+mn-cs"/>
              </a:rPr>
              <a:t>Stage 5 builds on this by introducing intelligent automation driven by data analysis, pattern recognition, and machine learning to yield a fully self-managing system.</a:t>
            </a:r>
            <a:endParaRPr lang="en-US" dirty="0"/>
          </a:p>
        </p:txBody>
      </p:sp>
      <p:sp>
        <p:nvSpPr>
          <p:cNvPr id="4" name="Slide Number Placeholder 3"/>
          <p:cNvSpPr>
            <a:spLocks noGrp="1"/>
          </p:cNvSpPr>
          <p:nvPr>
            <p:ph type="sldNum" sz="quarter" idx="10"/>
          </p:nvPr>
        </p:nvSpPr>
        <p:spPr/>
        <p:txBody>
          <a:bodyPr/>
          <a:lstStyle/>
          <a:p>
            <a:fld id="{650144F6-1F44-484E-96B6-CAB23FCB330B}" type="slidenum">
              <a:rPr lang="en-US" smtClean="0"/>
              <a:t>26</a:t>
            </a:fld>
            <a:endParaRPr lang="en-US"/>
          </a:p>
        </p:txBody>
      </p:sp>
    </p:spTree>
    <p:extLst>
      <p:ext uri="{BB962C8B-B14F-4D97-AF65-F5344CB8AC3E}">
        <p14:creationId xmlns:p14="http://schemas.microsoft.com/office/powerpoint/2010/main" val="3722632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E49C33-A899-4080-B833-E3FCF70FA0F1}" type="slidenum">
              <a:rPr kumimoji="0" lang="ru-RU"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ru-RU"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652049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E49C33-A899-4080-B833-E3FCF70FA0F1}" type="slidenum">
              <a:rPr kumimoji="0" lang="ru-RU"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ru-RU"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00431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most are small,</a:t>
            </a:r>
            <a:r>
              <a:rPr lang="en-US" baseline="0" dirty="0"/>
              <a:t> or a part of, it means we design failover plans so one app can be failed over.  Or all of them but we have granular choice.</a:t>
            </a:r>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231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most are small,</a:t>
            </a:r>
            <a:r>
              <a:rPr lang="en-US" baseline="0" dirty="0"/>
              <a:t> or a part of, it means we design failover plans so one app can be failed over.  Or all of them but we have granular choice.</a:t>
            </a:r>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746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E49C33-A899-4080-B833-E3FCF70FA0F1}" type="slidenum">
              <a:rPr kumimoji="0" lang="ru-RU"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ru-RU"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626721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most are small,</a:t>
            </a:r>
            <a:r>
              <a:rPr lang="en-US" baseline="0" dirty="0"/>
              <a:t> or a part of, it means we design failover plans so one app can be failed over.  Or all of them but we have granular choice.</a:t>
            </a:r>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500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709ED-84C1-49DA-9FB7-D904EBAF95A4}" type="slidenum">
              <a:rPr lang="en-US" smtClean="0"/>
              <a:t>13</a:t>
            </a:fld>
            <a:endParaRPr lang="en-US"/>
          </a:p>
        </p:txBody>
      </p:sp>
    </p:spTree>
    <p:extLst>
      <p:ext uri="{BB962C8B-B14F-4D97-AF65-F5344CB8AC3E}">
        <p14:creationId xmlns:p14="http://schemas.microsoft.com/office/powerpoint/2010/main" val="1858243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A0B1230-BE4C-44FD-A977-113D693074D8}" type="datetimeFigureOut">
              <a:rPr lang="ru-RU" smtClean="0"/>
              <a:t>15.10.2020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F397BE-A888-4A56-A7AE-B93A11621CDF}" type="slidenum">
              <a:rPr lang="ru-RU" smtClean="0"/>
              <a:t>‹#›</a:t>
            </a:fld>
            <a:endParaRPr lang="ru-RU"/>
          </a:p>
        </p:txBody>
      </p:sp>
    </p:spTree>
    <p:extLst>
      <p:ext uri="{BB962C8B-B14F-4D97-AF65-F5344CB8AC3E}">
        <p14:creationId xmlns:p14="http://schemas.microsoft.com/office/powerpoint/2010/main" val="180025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A0B1230-BE4C-44FD-A977-113D693074D8}" type="datetimeFigureOut">
              <a:rPr lang="ru-RU" smtClean="0"/>
              <a:t>15.10.2020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F397BE-A888-4A56-A7AE-B93A11621CDF}" type="slidenum">
              <a:rPr lang="ru-RU" smtClean="0"/>
              <a:t>‹#›</a:t>
            </a:fld>
            <a:endParaRPr lang="ru-RU"/>
          </a:p>
        </p:txBody>
      </p:sp>
    </p:spTree>
    <p:extLst>
      <p:ext uri="{BB962C8B-B14F-4D97-AF65-F5344CB8AC3E}">
        <p14:creationId xmlns:p14="http://schemas.microsoft.com/office/powerpoint/2010/main" val="283162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A0B1230-BE4C-44FD-A977-113D693074D8}" type="datetimeFigureOut">
              <a:rPr lang="ru-RU" smtClean="0"/>
              <a:t>15.10.2020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F397BE-A888-4A56-A7AE-B93A11621CDF}"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8248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A0B1230-BE4C-44FD-A977-113D693074D8}" type="datetimeFigureOut">
              <a:rPr lang="ru-RU" smtClean="0"/>
              <a:t>15.10.2020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F397BE-A888-4A56-A7AE-B93A11621CDF}" type="slidenum">
              <a:rPr lang="ru-RU" smtClean="0"/>
              <a:t>‹#›</a:t>
            </a:fld>
            <a:endParaRPr lang="ru-RU"/>
          </a:p>
        </p:txBody>
      </p:sp>
    </p:spTree>
    <p:extLst>
      <p:ext uri="{BB962C8B-B14F-4D97-AF65-F5344CB8AC3E}">
        <p14:creationId xmlns:p14="http://schemas.microsoft.com/office/powerpoint/2010/main" val="2365895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A0B1230-BE4C-44FD-A977-113D693074D8}" type="datetimeFigureOut">
              <a:rPr lang="ru-RU" smtClean="0"/>
              <a:t>15.10.2020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F397BE-A888-4A56-A7AE-B93A11621CDF}"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4187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A0B1230-BE4C-44FD-A977-113D693074D8}" type="datetimeFigureOut">
              <a:rPr lang="ru-RU" smtClean="0"/>
              <a:t>15.10.2020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F397BE-A888-4A56-A7AE-B93A11621CDF}" type="slidenum">
              <a:rPr lang="ru-RU" smtClean="0"/>
              <a:t>‹#›</a:t>
            </a:fld>
            <a:endParaRPr lang="ru-RU"/>
          </a:p>
        </p:txBody>
      </p:sp>
    </p:spTree>
    <p:extLst>
      <p:ext uri="{BB962C8B-B14F-4D97-AF65-F5344CB8AC3E}">
        <p14:creationId xmlns:p14="http://schemas.microsoft.com/office/powerpoint/2010/main" val="1021315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A0B1230-BE4C-44FD-A977-113D693074D8}" type="datetimeFigureOut">
              <a:rPr lang="ru-RU" smtClean="0"/>
              <a:t>15.10.2020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F397BE-A888-4A56-A7AE-B93A11621CDF}" type="slidenum">
              <a:rPr lang="ru-RU" smtClean="0"/>
              <a:t>‹#›</a:t>
            </a:fld>
            <a:endParaRPr lang="ru-RU"/>
          </a:p>
        </p:txBody>
      </p:sp>
    </p:spTree>
    <p:extLst>
      <p:ext uri="{BB962C8B-B14F-4D97-AF65-F5344CB8AC3E}">
        <p14:creationId xmlns:p14="http://schemas.microsoft.com/office/powerpoint/2010/main" val="2097430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A0B1230-BE4C-44FD-A977-113D693074D8}" type="datetimeFigureOut">
              <a:rPr lang="ru-RU" smtClean="0"/>
              <a:t>15.10.2020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F397BE-A888-4A56-A7AE-B93A11621CDF}" type="slidenum">
              <a:rPr lang="ru-RU" smtClean="0"/>
              <a:t>‹#›</a:t>
            </a:fld>
            <a:endParaRPr lang="ru-RU"/>
          </a:p>
        </p:txBody>
      </p:sp>
    </p:spTree>
    <p:extLst>
      <p:ext uri="{BB962C8B-B14F-4D97-AF65-F5344CB8AC3E}">
        <p14:creationId xmlns:p14="http://schemas.microsoft.com/office/powerpoint/2010/main" val="1036287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Text Sections ">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902876"/>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519248" y="1447801"/>
            <a:ext cx="11151917" cy="746359"/>
          </a:xfrm>
        </p:spPr>
        <p:txBody>
          <a:bodyPr/>
          <a:lstStyle>
            <a:lvl1pPr marL="0" indent="0">
              <a:spcBef>
                <a:spcPts val="0"/>
              </a:spcBef>
              <a:spcAft>
                <a:spcPts val="300"/>
              </a:spcAft>
              <a:buNone/>
              <a:defRPr sz="2800" spc="-100" baseline="0">
                <a:latin typeface="+mn-lt"/>
              </a:defRPr>
            </a:lvl1pPr>
            <a:lvl2pPr marL="0" indent="0">
              <a:spcBef>
                <a:spcPts val="0"/>
              </a:spcBef>
              <a:spcAft>
                <a:spcPts val="300"/>
              </a:spcAft>
              <a:buNone/>
              <a:defRPr sz="1800" spc="-51" baseline="0">
                <a:latin typeface="+mn-lt"/>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2591527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518586" y="1447799"/>
            <a:ext cx="11152716" cy="4957532"/>
          </a:xfrm>
        </p:spPr>
        <p:txBody>
          <a:bodyPr>
            <a:noAutofit/>
          </a:bodyPr>
          <a:lstStyle>
            <a:lvl1pPr>
              <a:defRPr/>
            </a:lvl1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25900014"/>
      </p:ext>
    </p:extLst>
  </p:cSld>
  <p:clrMapOvr>
    <a:masterClrMapping/>
  </p:clrMapOvr>
  <p:transition>
    <p:fade/>
  </p:transition>
  <p:extLst>
    <p:ext uri="{DCECCB84-F9BA-43D5-87BE-67443E8EF086}">
      <p15:sldGuideLst xmlns:p15="http://schemas.microsoft.com/office/powerpoint/2012/main">
        <p15:guide id="1" orient="horz" pos="5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6800D1-0974-400C-8BFF-FCD0EDB6CD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999" y="524223"/>
            <a:ext cx="2019724" cy="364244"/>
          </a:xfrm>
          <a:prstGeom prst="rect">
            <a:avLst/>
          </a:prstGeom>
        </p:spPr>
      </p:pic>
      <p:sp>
        <p:nvSpPr>
          <p:cNvPr id="3" name="Picture Placeholder 2">
            <a:extLst>
              <a:ext uri="{FF2B5EF4-FFF2-40B4-BE49-F238E27FC236}">
                <a16:creationId xmlns:a16="http://schemas.microsoft.com/office/drawing/2014/main" id="{76ACDD46-5FD6-43CE-A42F-7F4643D73479}"/>
              </a:ext>
            </a:extLst>
          </p:cNvPr>
          <p:cNvSpPr>
            <a:spLocks noGrp="1"/>
          </p:cNvSpPr>
          <p:nvPr>
            <p:ph type="pic" sz="quarter" idx="13"/>
          </p:nvPr>
        </p:nvSpPr>
        <p:spPr>
          <a:xfrm>
            <a:off x="479999" y="4948459"/>
            <a:ext cx="1056000" cy="1056000"/>
          </a:xfrm>
          <a:prstGeom prst="roundRect">
            <a:avLst>
              <a:gd name="adj" fmla="val 10109"/>
            </a:avLst>
          </a:prstGeom>
        </p:spPr>
        <p:txBody>
          <a:bodyPr anchor="ctr"/>
          <a:lstStyle>
            <a:lvl1pPr marL="0" indent="0">
              <a:buNone/>
              <a:defRPr sz="1600"/>
            </a:lvl1pPr>
          </a:lstStyle>
          <a:p>
            <a:r>
              <a:rPr lang="en-GB"/>
              <a:t>Click icon to add picture</a:t>
            </a:r>
            <a:endParaRPr lang="en-US" dirty="0"/>
          </a:p>
        </p:txBody>
      </p:sp>
      <p:sp>
        <p:nvSpPr>
          <p:cNvPr id="15" name="Text Placeholder 14">
            <a:extLst>
              <a:ext uri="{FF2B5EF4-FFF2-40B4-BE49-F238E27FC236}">
                <a16:creationId xmlns:a16="http://schemas.microsoft.com/office/drawing/2014/main" id="{8BAA114B-817D-4139-97BE-4AA934DAB5FA}"/>
              </a:ext>
            </a:extLst>
          </p:cNvPr>
          <p:cNvSpPr>
            <a:spLocks noGrp="1"/>
          </p:cNvSpPr>
          <p:nvPr>
            <p:ph type="body" sz="quarter" idx="18" hasCustomPrompt="1"/>
          </p:nvPr>
        </p:nvSpPr>
        <p:spPr>
          <a:xfrm>
            <a:off x="1719936" y="4847167"/>
            <a:ext cx="3227984" cy="461665"/>
          </a:xfrm>
          <a:prstGeom prst="rect">
            <a:avLst/>
          </a:prstGeom>
        </p:spPr>
        <p:txBody>
          <a:bodyPr wrap="square" lIns="0">
            <a:spAutoFit/>
          </a:bodyPr>
          <a:lstStyle>
            <a:lvl1pPr marL="0" indent="0">
              <a:buNone/>
              <a:defRPr sz="2400"/>
            </a:lvl1pPr>
          </a:lstStyle>
          <a:p>
            <a:pPr lvl="0"/>
            <a:r>
              <a:rPr lang="en-US" dirty="0"/>
              <a:t>Speaker Name</a:t>
            </a:r>
          </a:p>
        </p:txBody>
      </p:sp>
      <p:sp>
        <p:nvSpPr>
          <p:cNvPr id="18" name="Text Placeholder 17">
            <a:extLst>
              <a:ext uri="{FF2B5EF4-FFF2-40B4-BE49-F238E27FC236}">
                <a16:creationId xmlns:a16="http://schemas.microsoft.com/office/drawing/2014/main" id="{E857A6C7-4617-40A4-978D-081D073C68FA}"/>
              </a:ext>
            </a:extLst>
          </p:cNvPr>
          <p:cNvSpPr>
            <a:spLocks noGrp="1"/>
          </p:cNvSpPr>
          <p:nvPr>
            <p:ph type="body" sz="quarter" idx="20" hasCustomPrompt="1"/>
          </p:nvPr>
        </p:nvSpPr>
        <p:spPr>
          <a:xfrm>
            <a:off x="1719936" y="5417765"/>
            <a:ext cx="3227984" cy="656167"/>
          </a:xfrm>
          <a:prstGeom prst="rect">
            <a:avLst/>
          </a:prstGeom>
        </p:spPr>
        <p:txBody>
          <a:bodyPr lIns="0"/>
          <a:lstStyle>
            <a:lvl1pPr marL="0" indent="0">
              <a:buNone/>
              <a:defRPr sz="1867"/>
            </a:lvl1pPr>
          </a:lstStyle>
          <a:p>
            <a:r>
              <a:rPr lang="en-IN"/>
              <a:t>Job Title</a:t>
            </a:r>
          </a:p>
          <a:p>
            <a:r>
              <a:rPr lang="en-IN"/>
              <a:t>   Email</a:t>
            </a:r>
            <a:endParaRPr lang="en-IN" dirty="0"/>
          </a:p>
        </p:txBody>
      </p:sp>
      <p:sp>
        <p:nvSpPr>
          <p:cNvPr id="24" name="Text Placeholder 5">
            <a:extLst>
              <a:ext uri="{FF2B5EF4-FFF2-40B4-BE49-F238E27FC236}">
                <a16:creationId xmlns:a16="http://schemas.microsoft.com/office/drawing/2014/main" id="{8D4EDB69-78E3-4E03-BC8B-4243D85813A1}"/>
              </a:ext>
            </a:extLst>
          </p:cNvPr>
          <p:cNvSpPr>
            <a:spLocks noGrp="1"/>
          </p:cNvSpPr>
          <p:nvPr>
            <p:ph type="body" sz="quarter" idx="10"/>
          </p:nvPr>
        </p:nvSpPr>
        <p:spPr>
          <a:xfrm>
            <a:off x="479999" y="2363034"/>
            <a:ext cx="11233635" cy="1369670"/>
          </a:xfrm>
          <a:prstGeom prst="rect">
            <a:avLst/>
          </a:prstGeom>
        </p:spPr>
        <p:txBody>
          <a:bodyPr wrap="square" lIns="0">
            <a:spAutoFit/>
          </a:bodyPr>
          <a:lstStyle>
            <a:lvl1pPr marL="0" indent="0">
              <a:lnSpc>
                <a:spcPct val="100000"/>
              </a:lnSpc>
              <a:spcBef>
                <a:spcPts val="0"/>
              </a:spcBef>
              <a:buNone/>
              <a:defRPr sz="5867" i="0" spc="0" baseline="0">
                <a:solidFill>
                  <a:schemeClr val="bg1"/>
                </a:solidFill>
                <a:latin typeface="+mj-lt"/>
              </a:defRPr>
            </a:lvl1pPr>
          </a:lstStyle>
          <a:p>
            <a:pPr lvl="0"/>
            <a:r>
              <a:rPr lang="en-GB"/>
              <a:t>Click to edit Master text styles</a:t>
            </a:r>
          </a:p>
          <a:p>
            <a:pPr lvl="1"/>
            <a:r>
              <a:rPr lang="en-GB"/>
              <a:t>Second level</a:t>
            </a:r>
          </a:p>
        </p:txBody>
      </p:sp>
      <p:sp>
        <p:nvSpPr>
          <p:cNvPr id="21" name="Picture Placeholder 2">
            <a:extLst>
              <a:ext uri="{FF2B5EF4-FFF2-40B4-BE49-F238E27FC236}">
                <a16:creationId xmlns:a16="http://schemas.microsoft.com/office/drawing/2014/main" id="{79B7A579-3BFD-4025-8A79-F4D0240428CB}"/>
              </a:ext>
            </a:extLst>
          </p:cNvPr>
          <p:cNvSpPr>
            <a:spLocks noGrp="1"/>
          </p:cNvSpPr>
          <p:nvPr>
            <p:ph type="pic" sz="quarter" idx="21"/>
          </p:nvPr>
        </p:nvSpPr>
        <p:spPr>
          <a:xfrm>
            <a:off x="5211663" y="4948459"/>
            <a:ext cx="1056000" cy="1056000"/>
          </a:xfrm>
          <a:prstGeom prst="roundRect">
            <a:avLst>
              <a:gd name="adj" fmla="val 10109"/>
            </a:avLst>
          </a:prstGeom>
        </p:spPr>
        <p:txBody>
          <a:bodyPr anchor="ctr"/>
          <a:lstStyle>
            <a:lvl1pPr marL="0" indent="0">
              <a:buNone/>
              <a:defRPr sz="1600"/>
            </a:lvl1pPr>
          </a:lstStyle>
          <a:p>
            <a:r>
              <a:rPr lang="en-GB"/>
              <a:t>Click icon to add picture</a:t>
            </a:r>
            <a:endParaRPr lang="en-US" dirty="0"/>
          </a:p>
        </p:txBody>
      </p:sp>
      <p:sp>
        <p:nvSpPr>
          <p:cNvPr id="22" name="Text Placeholder 14">
            <a:extLst>
              <a:ext uri="{FF2B5EF4-FFF2-40B4-BE49-F238E27FC236}">
                <a16:creationId xmlns:a16="http://schemas.microsoft.com/office/drawing/2014/main" id="{1E4A8CF2-1E21-4460-91C8-C403BE5BAAA2}"/>
              </a:ext>
            </a:extLst>
          </p:cNvPr>
          <p:cNvSpPr>
            <a:spLocks noGrp="1"/>
          </p:cNvSpPr>
          <p:nvPr>
            <p:ph type="body" sz="quarter" idx="22" hasCustomPrompt="1"/>
          </p:nvPr>
        </p:nvSpPr>
        <p:spPr>
          <a:xfrm>
            <a:off x="6451600" y="4847167"/>
            <a:ext cx="3227984" cy="461665"/>
          </a:xfrm>
          <a:prstGeom prst="rect">
            <a:avLst/>
          </a:prstGeom>
        </p:spPr>
        <p:txBody>
          <a:bodyPr wrap="square" lIns="0">
            <a:spAutoFit/>
          </a:bodyPr>
          <a:lstStyle>
            <a:lvl1pPr marL="0" indent="0">
              <a:buNone/>
              <a:defRPr sz="2400"/>
            </a:lvl1pPr>
          </a:lstStyle>
          <a:p>
            <a:pPr lvl="0"/>
            <a:r>
              <a:rPr lang="en-US" dirty="0"/>
              <a:t>Speaker Name</a:t>
            </a:r>
          </a:p>
        </p:txBody>
      </p:sp>
      <p:sp>
        <p:nvSpPr>
          <p:cNvPr id="23" name="Text Placeholder 17">
            <a:extLst>
              <a:ext uri="{FF2B5EF4-FFF2-40B4-BE49-F238E27FC236}">
                <a16:creationId xmlns:a16="http://schemas.microsoft.com/office/drawing/2014/main" id="{ED69CD27-FD8D-4EEC-9E86-9E351CE5A7ED}"/>
              </a:ext>
            </a:extLst>
          </p:cNvPr>
          <p:cNvSpPr>
            <a:spLocks noGrp="1"/>
          </p:cNvSpPr>
          <p:nvPr>
            <p:ph type="body" sz="quarter" idx="23" hasCustomPrompt="1"/>
          </p:nvPr>
        </p:nvSpPr>
        <p:spPr>
          <a:xfrm>
            <a:off x="6451600" y="5417765"/>
            <a:ext cx="3227984" cy="656167"/>
          </a:xfrm>
          <a:prstGeom prst="rect">
            <a:avLst/>
          </a:prstGeom>
        </p:spPr>
        <p:txBody>
          <a:bodyPr lIns="0"/>
          <a:lstStyle>
            <a:lvl1pPr marL="0" indent="0">
              <a:buNone/>
              <a:defRPr sz="1867"/>
            </a:lvl1pPr>
          </a:lstStyle>
          <a:p>
            <a:r>
              <a:rPr lang="en-IN"/>
              <a:t>Job Title</a:t>
            </a:r>
          </a:p>
          <a:p>
            <a:r>
              <a:rPr lang="en-IN"/>
              <a:t>   Email</a:t>
            </a:r>
            <a:endParaRPr lang="en-IN" dirty="0"/>
          </a:p>
        </p:txBody>
      </p:sp>
    </p:spTree>
    <p:extLst>
      <p:ext uri="{BB962C8B-B14F-4D97-AF65-F5344CB8AC3E}">
        <p14:creationId xmlns:p14="http://schemas.microsoft.com/office/powerpoint/2010/main" val="339446499"/>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A0B1230-BE4C-44FD-A977-113D693074D8}" type="datetimeFigureOut">
              <a:rPr lang="ru-RU" smtClean="0"/>
              <a:t>15.10.2020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F397BE-A888-4A56-A7AE-B93A11621CDF}" type="slidenum">
              <a:rPr lang="ru-RU" smtClean="0"/>
              <a:t>‹#›</a:t>
            </a:fld>
            <a:endParaRPr lang="ru-RU"/>
          </a:p>
        </p:txBody>
      </p:sp>
    </p:spTree>
    <p:extLst>
      <p:ext uri="{BB962C8B-B14F-4D97-AF65-F5344CB8AC3E}">
        <p14:creationId xmlns:p14="http://schemas.microsoft.com/office/powerpoint/2010/main" val="174332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A0B1230-BE4C-44FD-A977-113D693074D8}" type="datetimeFigureOut">
              <a:rPr lang="ru-RU" smtClean="0"/>
              <a:t>15.10.2020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F397BE-A888-4A56-A7AE-B93A11621CDF}" type="slidenum">
              <a:rPr lang="ru-RU" smtClean="0"/>
              <a:t>‹#›</a:t>
            </a:fld>
            <a:endParaRPr lang="ru-RU"/>
          </a:p>
        </p:txBody>
      </p:sp>
    </p:spTree>
    <p:extLst>
      <p:ext uri="{BB962C8B-B14F-4D97-AF65-F5344CB8AC3E}">
        <p14:creationId xmlns:p14="http://schemas.microsoft.com/office/powerpoint/2010/main" val="2167621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A0B1230-BE4C-44FD-A977-113D693074D8}" type="datetimeFigureOut">
              <a:rPr lang="ru-RU" smtClean="0"/>
              <a:t>15.10.2020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F397BE-A888-4A56-A7AE-B93A11621CDF}" type="slidenum">
              <a:rPr lang="ru-RU" smtClean="0"/>
              <a:t>‹#›</a:t>
            </a:fld>
            <a:endParaRPr lang="ru-RU"/>
          </a:p>
        </p:txBody>
      </p:sp>
    </p:spTree>
    <p:extLst>
      <p:ext uri="{BB962C8B-B14F-4D97-AF65-F5344CB8AC3E}">
        <p14:creationId xmlns:p14="http://schemas.microsoft.com/office/powerpoint/2010/main" val="170766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A0B1230-BE4C-44FD-A977-113D693074D8}" type="datetimeFigureOut">
              <a:rPr lang="ru-RU" smtClean="0"/>
              <a:t>15.10.2020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7F397BE-A888-4A56-A7AE-B93A11621CDF}" type="slidenum">
              <a:rPr lang="ru-RU" smtClean="0"/>
              <a:t>‹#›</a:t>
            </a:fld>
            <a:endParaRPr lang="ru-RU"/>
          </a:p>
        </p:txBody>
      </p:sp>
    </p:spTree>
    <p:extLst>
      <p:ext uri="{BB962C8B-B14F-4D97-AF65-F5344CB8AC3E}">
        <p14:creationId xmlns:p14="http://schemas.microsoft.com/office/powerpoint/2010/main" val="1942342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A0B1230-BE4C-44FD-A977-113D693074D8}" type="datetimeFigureOut">
              <a:rPr lang="ru-RU" smtClean="0"/>
              <a:t>15.10.2020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7F397BE-A888-4A56-A7AE-B93A11621CDF}" type="slidenum">
              <a:rPr lang="ru-RU" smtClean="0"/>
              <a:t>‹#›</a:t>
            </a:fld>
            <a:endParaRPr lang="ru-RU"/>
          </a:p>
        </p:txBody>
      </p:sp>
    </p:spTree>
    <p:extLst>
      <p:ext uri="{BB962C8B-B14F-4D97-AF65-F5344CB8AC3E}">
        <p14:creationId xmlns:p14="http://schemas.microsoft.com/office/powerpoint/2010/main" val="1498419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B1230-BE4C-44FD-A977-113D693074D8}" type="datetimeFigureOut">
              <a:rPr lang="ru-RU" smtClean="0"/>
              <a:t>15.10.2020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7F397BE-A888-4A56-A7AE-B93A11621CDF}" type="slidenum">
              <a:rPr lang="ru-RU" smtClean="0"/>
              <a:t>‹#›</a:t>
            </a:fld>
            <a:endParaRPr lang="ru-RU"/>
          </a:p>
        </p:txBody>
      </p:sp>
    </p:spTree>
    <p:extLst>
      <p:ext uri="{BB962C8B-B14F-4D97-AF65-F5344CB8AC3E}">
        <p14:creationId xmlns:p14="http://schemas.microsoft.com/office/powerpoint/2010/main" val="1036173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A0B1230-BE4C-44FD-A977-113D693074D8}" type="datetimeFigureOut">
              <a:rPr lang="ru-RU" smtClean="0"/>
              <a:t>15.10.2020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F397BE-A888-4A56-A7AE-B93A11621CDF}" type="slidenum">
              <a:rPr lang="ru-RU" smtClean="0"/>
              <a:t>‹#›</a:t>
            </a:fld>
            <a:endParaRPr lang="ru-RU"/>
          </a:p>
        </p:txBody>
      </p:sp>
    </p:spTree>
    <p:extLst>
      <p:ext uri="{BB962C8B-B14F-4D97-AF65-F5344CB8AC3E}">
        <p14:creationId xmlns:p14="http://schemas.microsoft.com/office/powerpoint/2010/main" val="4181822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F397BE-A888-4A56-A7AE-B93A11621CDF}" type="slidenum">
              <a:rPr lang="ru-RU" smtClean="0"/>
              <a:t>‹#›</a:t>
            </a:fld>
            <a:endParaRPr lang="ru-RU"/>
          </a:p>
        </p:txBody>
      </p:sp>
      <p:sp>
        <p:nvSpPr>
          <p:cNvPr id="5" name="Date Placeholder 4"/>
          <p:cNvSpPr>
            <a:spLocks noGrp="1"/>
          </p:cNvSpPr>
          <p:nvPr>
            <p:ph type="dt" sz="half" idx="10"/>
          </p:nvPr>
        </p:nvSpPr>
        <p:spPr/>
        <p:txBody>
          <a:bodyPr/>
          <a:lstStyle/>
          <a:p>
            <a:fld id="{DA0B1230-BE4C-44FD-A977-113D693074D8}" type="datetimeFigureOut">
              <a:rPr lang="ru-RU" smtClean="0"/>
              <a:t>15.10.2020</a:t>
            </a:fld>
            <a:endParaRPr lang="ru-RU"/>
          </a:p>
        </p:txBody>
      </p:sp>
    </p:spTree>
    <p:extLst>
      <p:ext uri="{BB962C8B-B14F-4D97-AF65-F5344CB8AC3E}">
        <p14:creationId xmlns:p14="http://schemas.microsoft.com/office/powerpoint/2010/main" val="2632281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0B1230-BE4C-44FD-A977-113D693074D8}" type="datetimeFigureOut">
              <a:rPr lang="ru-RU" smtClean="0"/>
              <a:t>15.10.2020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7F397BE-A888-4A56-A7AE-B93A11621CDF}" type="slidenum">
              <a:rPr lang="ru-RU" smtClean="0"/>
              <a:t>‹#›</a:t>
            </a:fld>
            <a:endParaRPr lang="ru-RU"/>
          </a:p>
        </p:txBody>
      </p:sp>
    </p:spTree>
    <p:extLst>
      <p:ext uri="{BB962C8B-B14F-4D97-AF65-F5344CB8AC3E}">
        <p14:creationId xmlns:p14="http://schemas.microsoft.com/office/powerpoint/2010/main" val="405291882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mailto:vitaly.Savchenko@veeam.com"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55CCE8A-4912-4673-9336-B080B774A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 y="13901"/>
            <a:ext cx="12190137" cy="6858000"/>
          </a:xfrm>
          <a:prstGeom prst="rect">
            <a:avLst/>
          </a:prstGeom>
        </p:spPr>
      </p:pic>
      <p:sp>
        <p:nvSpPr>
          <p:cNvPr id="15" name="Заголовок 1">
            <a:extLst>
              <a:ext uri="{FF2B5EF4-FFF2-40B4-BE49-F238E27FC236}">
                <a16:creationId xmlns:a16="http://schemas.microsoft.com/office/drawing/2014/main" id="{5FC05738-DF80-4FAD-8AF6-B8E848A40D84}"/>
              </a:ext>
            </a:extLst>
          </p:cNvPr>
          <p:cNvSpPr txBox="1">
            <a:spLocks/>
          </p:cNvSpPr>
          <p:nvPr/>
        </p:nvSpPr>
        <p:spPr>
          <a:xfrm>
            <a:off x="363239" y="4656696"/>
            <a:ext cx="11500088" cy="17679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ru-RU" sz="4000" spc="100" dirty="0">
                <a:solidFill>
                  <a:schemeClr val="bg1"/>
                </a:solidFill>
                <a:latin typeface="+mn-lt"/>
              </a:rPr>
              <a:t>Резервное копирование, как обеспечение доступности данных.</a:t>
            </a:r>
          </a:p>
          <a:p>
            <a:pPr fontAlgn="base"/>
            <a:r>
              <a:rPr lang="ru-RU" sz="4000" spc="100" dirty="0">
                <a:solidFill>
                  <a:schemeClr val="bg1"/>
                </a:solidFill>
                <a:latin typeface="+mn-lt"/>
              </a:rPr>
              <a:t>Сокращение простоев и эффективное восстановление данных</a:t>
            </a:r>
          </a:p>
        </p:txBody>
      </p:sp>
      <p:pic>
        <p:nvPicPr>
          <p:cNvPr id="5" name="Рисунок 4"/>
          <p:cNvPicPr>
            <a:picLocks noChangeAspect="1"/>
          </p:cNvPicPr>
          <p:nvPr/>
        </p:nvPicPr>
        <p:blipFill>
          <a:blip r:embed="rId3"/>
          <a:stretch>
            <a:fillRect/>
          </a:stretch>
        </p:blipFill>
        <p:spPr>
          <a:xfrm>
            <a:off x="4932018" y="1063534"/>
            <a:ext cx="2362530" cy="2543530"/>
          </a:xfrm>
          <a:prstGeom prst="rect">
            <a:avLst/>
          </a:prstGeom>
        </p:spPr>
      </p:pic>
    </p:spTree>
    <p:extLst>
      <p:ext uri="{BB962C8B-B14F-4D97-AF65-F5344CB8AC3E}">
        <p14:creationId xmlns:p14="http://schemas.microsoft.com/office/powerpoint/2010/main" val="4121440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53421" y="2324179"/>
            <a:ext cx="9871520" cy="2871758"/>
            <a:chOff x="232329" y="1688505"/>
            <a:chExt cx="8428768" cy="2028801"/>
          </a:xfrm>
        </p:grpSpPr>
        <p:sp>
          <p:nvSpPr>
            <p:cNvPr id="7" name="Rectangle 1"/>
            <p:cNvSpPr/>
            <p:nvPr/>
          </p:nvSpPr>
          <p:spPr bwMode="auto">
            <a:xfrm>
              <a:off x="1762973" y="1688505"/>
              <a:ext cx="6898124" cy="1128535"/>
            </a:xfrm>
            <a:prstGeom prst="roundRect">
              <a:avLst/>
            </a:prstGeom>
            <a:solidFill>
              <a:srgbClr val="00B336"/>
            </a:solidFill>
            <a:ln w="381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21920" tIns="144000" rIns="60960" bIns="14400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738" fontAlgn="base">
                <a:spcBef>
                  <a:spcPct val="0"/>
                </a:spcBef>
                <a:spcAft>
                  <a:spcPct val="0"/>
                </a:spcAft>
              </a:pPr>
              <a:r>
                <a:rPr lang="ru-RU" sz="4267" dirty="0">
                  <a:solidFill>
                    <a:schemeClr val="bg1"/>
                  </a:solidFill>
                  <a:latin typeface="+mj-lt"/>
                </a:rPr>
                <a:t>Что нам нужно?</a:t>
              </a:r>
            </a:p>
          </p:txBody>
        </p:sp>
        <p:sp>
          <p:nvSpPr>
            <p:cNvPr id="8" name="TextBox 3"/>
            <p:cNvSpPr txBox="1"/>
            <p:nvPr/>
          </p:nvSpPr>
          <p:spPr>
            <a:xfrm>
              <a:off x="232329" y="3246244"/>
              <a:ext cx="157732" cy="471062"/>
            </a:xfrm>
            <a:prstGeom prst="rect">
              <a:avLst/>
            </a:prstGeom>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endParaRPr lang="ru-RU" sz="3733" dirty="0">
                <a:solidFill>
                  <a:schemeClr val="bg1"/>
                </a:solidFill>
              </a:endParaRPr>
            </a:p>
          </p:txBody>
        </p:sp>
      </p:grpSp>
    </p:spTree>
    <p:extLst>
      <p:ext uri="{BB962C8B-B14F-4D97-AF65-F5344CB8AC3E}">
        <p14:creationId xmlns:p14="http://schemas.microsoft.com/office/powerpoint/2010/main" val="3825479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DCC17E-BD2F-4A40-BA9B-982BC64E812D}"/>
              </a:ext>
            </a:extLst>
          </p:cNvPr>
          <p:cNvSpPr txBox="1"/>
          <p:nvPr/>
        </p:nvSpPr>
        <p:spPr>
          <a:xfrm>
            <a:off x="224589" y="2259449"/>
            <a:ext cx="6277811" cy="1323632"/>
          </a:xfrm>
          <a:prstGeom prst="rect">
            <a:avLst/>
          </a:prstGeom>
          <a:noFill/>
        </p:spPr>
        <p:txBody>
          <a:bodyPr wrap="square" rtlCol="0">
            <a:spAutoFit/>
          </a:bodyPr>
          <a:lstStyle/>
          <a:p>
            <a:pPr defTabSz="457189">
              <a:defRPr/>
            </a:pPr>
            <a:r>
              <a:rPr lang="ru-RU" sz="2667" b="1" dirty="0">
                <a:solidFill>
                  <a:srgbClr val="00B336"/>
                </a:solidFill>
                <a:latin typeface="Tahoma" panose="020B0604030504040204" pitchFamily="34" charset="0"/>
                <a:cs typeface="Tahoma" panose="020B0604030504040204" pitchFamily="34" charset="0"/>
              </a:rPr>
              <a:t>План аварийного восстановления (</a:t>
            </a:r>
            <a:r>
              <a:rPr lang="en-US" sz="2667" b="1" dirty="0">
                <a:solidFill>
                  <a:srgbClr val="00B336"/>
                </a:solidFill>
                <a:latin typeface="Tahoma" panose="020B0604030504040204" pitchFamily="34" charset="0"/>
                <a:cs typeface="Tahoma" panose="020B0604030504040204" pitchFamily="34" charset="0"/>
              </a:rPr>
              <a:t>DRP)</a:t>
            </a:r>
            <a:r>
              <a:rPr lang="ru-RU" sz="2667" b="1" dirty="0">
                <a:solidFill>
                  <a:srgbClr val="00B336"/>
                </a:solidFill>
                <a:latin typeface="Tahoma" panose="020B0604030504040204" pitchFamily="34" charset="0"/>
                <a:cs typeface="Tahoma" panose="020B0604030504040204" pitchFamily="34" charset="0"/>
              </a:rPr>
              <a:t> </a:t>
            </a:r>
            <a:r>
              <a:rPr lang="en-US" sz="2667" dirty="0">
                <a:solidFill>
                  <a:schemeClr val="tx1">
                    <a:lumMod val="65000"/>
                    <a:lumOff val="35000"/>
                  </a:schemeClr>
                </a:solidFill>
                <a:latin typeface="Tahoma" panose="020B0604030504040204" pitchFamily="34" charset="0"/>
                <a:cs typeface="Tahoma" panose="020B0604030504040204" pitchFamily="34" charset="0"/>
              </a:rPr>
              <a:t>– </a:t>
            </a:r>
            <a:r>
              <a:rPr lang="ru-RU" sz="2667" dirty="0">
                <a:latin typeface="Tahoma" panose="020B0604030504040204" pitchFamily="34" charset="0"/>
                <a:cs typeface="Tahoma" panose="020B0604030504040204" pitchFamily="34" charset="0"/>
              </a:rPr>
              <a:t>набор политик, инструментов и процедур, для восстановления</a:t>
            </a:r>
            <a:r>
              <a:rPr lang="en-US" sz="2667" dirty="0">
                <a:solidFill>
                  <a:schemeClr val="tx1">
                    <a:lumMod val="65000"/>
                    <a:lumOff val="35000"/>
                  </a:schemeClr>
                </a:solidFill>
                <a:latin typeface="Tahoma" panose="020B0604030504040204" pitchFamily="34" charset="0"/>
                <a:cs typeface="Tahoma" panose="020B0604030504040204" pitchFamily="34" charset="0"/>
              </a:rPr>
              <a:t>.</a:t>
            </a:r>
          </a:p>
        </p:txBody>
      </p:sp>
      <p:pic>
        <p:nvPicPr>
          <p:cNvPr id="5" name="Picture 4">
            <a:extLst>
              <a:ext uri="{FF2B5EF4-FFF2-40B4-BE49-F238E27FC236}">
                <a16:creationId xmlns:a16="http://schemas.microsoft.com/office/drawing/2014/main" id="{25049A21-278A-482B-92D6-08A92B065D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510" t="3157" r="18798" b="3198"/>
          <a:stretch/>
        </p:blipFill>
        <p:spPr>
          <a:xfrm>
            <a:off x="6620933" y="-2963"/>
            <a:ext cx="5571067" cy="6860963"/>
          </a:xfrm>
          <a:prstGeom prst="rect">
            <a:avLst/>
          </a:prstGeom>
        </p:spPr>
      </p:pic>
    </p:spTree>
    <p:extLst>
      <p:ext uri="{BB962C8B-B14F-4D97-AF65-F5344CB8AC3E}">
        <p14:creationId xmlns:p14="http://schemas.microsoft.com/office/powerpoint/2010/main" val="543294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321" y="299059"/>
            <a:ext cx="8803365" cy="820737"/>
          </a:xfrm>
        </p:spPr>
        <p:txBody>
          <a:bodyPr>
            <a:noAutofit/>
          </a:bodyPr>
          <a:lstStyle/>
          <a:p>
            <a:r>
              <a:rPr lang="ru-RU" sz="4000" dirty="0"/>
              <a:t>Основные стратегии хорошего </a:t>
            </a:r>
            <a:r>
              <a:rPr lang="en-US" sz="4000" dirty="0"/>
              <a:t>DRP </a:t>
            </a:r>
          </a:p>
        </p:txBody>
      </p:sp>
      <p:sp>
        <p:nvSpPr>
          <p:cNvPr id="13" name="Rectangle 12"/>
          <p:cNvSpPr/>
          <p:nvPr/>
        </p:nvSpPr>
        <p:spPr bwMode="auto">
          <a:xfrm>
            <a:off x="3119399" y="2725835"/>
            <a:ext cx="7692980" cy="91038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defTabSz="1218738" fontAlgn="base">
              <a:spcBef>
                <a:spcPct val="0"/>
              </a:spcBef>
              <a:spcAft>
                <a:spcPct val="0"/>
              </a:spcAft>
            </a:pPr>
            <a:r>
              <a:rPr lang="ru-RU" sz="4267" dirty="0">
                <a:solidFill>
                  <a:srgbClr val="000000">
                    <a:lumMod val="75000"/>
                    <a:lumOff val="25000"/>
                  </a:srgbClr>
                </a:solidFill>
                <a:latin typeface="Tahoma"/>
                <a:ea typeface="Segoe UI" pitchFamily="34" charset="0"/>
                <a:cs typeface="Segoe UI" pitchFamily="34" charset="0"/>
              </a:rPr>
              <a:t>Превентивные меры</a:t>
            </a:r>
            <a:endParaRPr lang="en-US" sz="4267" dirty="0">
              <a:solidFill>
                <a:srgbClr val="000000">
                  <a:lumMod val="75000"/>
                  <a:lumOff val="25000"/>
                </a:srgbClr>
              </a:solidFill>
              <a:latin typeface="Tahoma"/>
              <a:ea typeface="Segoe UI" pitchFamily="34" charset="0"/>
              <a:cs typeface="Segoe UI" pitchFamily="34" charset="0"/>
            </a:endParaRPr>
          </a:p>
        </p:txBody>
      </p:sp>
      <p:sp>
        <p:nvSpPr>
          <p:cNvPr id="26" name="Rectangle: Rounded Corners 25">
            <a:extLst>
              <a:ext uri="{FF2B5EF4-FFF2-40B4-BE49-F238E27FC236}">
                <a16:creationId xmlns:a16="http://schemas.microsoft.com/office/drawing/2014/main" id="{2AF38E68-8412-4027-97AD-A7241966EDBC}"/>
              </a:ext>
            </a:extLst>
          </p:cNvPr>
          <p:cNvSpPr/>
          <p:nvPr/>
        </p:nvSpPr>
        <p:spPr bwMode="auto">
          <a:xfrm>
            <a:off x="275321" y="1859386"/>
            <a:ext cx="2588195" cy="2948845"/>
          </a:xfrm>
          <a:prstGeom prst="round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pPr>
            <a:endParaRPr lang="en-US" sz="2400" dirty="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27" name="Picture 26">
            <a:extLst>
              <a:ext uri="{FF2B5EF4-FFF2-40B4-BE49-F238E27FC236}">
                <a16:creationId xmlns:a16="http://schemas.microsoft.com/office/drawing/2014/main" id="{547D7E92-8897-4D15-8180-702730FDE354}"/>
              </a:ext>
            </a:extLst>
          </p:cNvPr>
          <p:cNvPicPr>
            <a:picLocks noChangeAspect="1"/>
          </p:cNvPicPr>
          <p:nvPr/>
        </p:nvPicPr>
        <p:blipFill rotWithShape="1">
          <a:blip r:embed="rId3" cstate="print">
            <a:biLevel thresh="50000"/>
            <a:extLst>
              <a:ext uri="{28A0092B-C50C-407E-A947-70E740481C1C}">
                <a14:useLocalDpi xmlns:a14="http://schemas.microsoft.com/office/drawing/2010/main" val="0"/>
              </a:ext>
            </a:extLst>
          </a:blip>
          <a:srcRect l="13298" t="13298" r="13298" b="13298"/>
          <a:stretch/>
        </p:blipFill>
        <p:spPr>
          <a:xfrm>
            <a:off x="661401" y="2425791"/>
            <a:ext cx="1816035" cy="1816035"/>
          </a:xfrm>
          <a:prstGeom prst="ellipse">
            <a:avLst/>
          </a:prstGeom>
        </p:spPr>
      </p:pic>
    </p:spTree>
    <p:extLst>
      <p:ext uri="{BB962C8B-B14F-4D97-AF65-F5344CB8AC3E}">
        <p14:creationId xmlns:p14="http://schemas.microsoft.com/office/powerpoint/2010/main" val="2887492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5FAC37D-8FA6-403D-BE51-E709C795E8C2}"/>
              </a:ext>
            </a:extLst>
          </p:cNvPr>
          <p:cNvSpPr txBox="1"/>
          <p:nvPr/>
        </p:nvSpPr>
        <p:spPr>
          <a:xfrm>
            <a:off x="507999" y="2737816"/>
            <a:ext cx="7288463" cy="2554930"/>
          </a:xfrm>
          <a:prstGeom prst="rect">
            <a:avLst/>
          </a:prstGeom>
          <a:noFill/>
        </p:spPr>
        <p:txBody>
          <a:bodyPr wrap="square" rtlCol="0">
            <a:spAutoFit/>
          </a:bodyPr>
          <a:lstStyle/>
          <a:p>
            <a:pPr marL="380990" indent="-380990" defTabSz="457189">
              <a:buFont typeface="Arial" panose="020B0604020202020204" pitchFamily="34" charset="0"/>
              <a:buChar char="•"/>
              <a:defRPr/>
            </a:pPr>
            <a:r>
              <a:rPr lang="ru-RU" sz="2667" dirty="0">
                <a:solidFill>
                  <a:schemeClr val="tx1">
                    <a:lumMod val="50000"/>
                  </a:schemeClr>
                </a:solidFill>
                <a:cs typeface="Tahoma" panose="020B0604030504040204" pitchFamily="34" charset="0"/>
              </a:rPr>
              <a:t>Отказоустойчивость всех компонентов</a:t>
            </a:r>
            <a:endParaRPr lang="en-US" sz="2667" dirty="0">
              <a:solidFill>
                <a:schemeClr val="tx1">
                  <a:lumMod val="50000"/>
                </a:schemeClr>
              </a:solidFill>
              <a:cs typeface="Tahoma" panose="020B0604030504040204" pitchFamily="34" charset="0"/>
            </a:endParaRPr>
          </a:p>
          <a:p>
            <a:pPr marL="380990" indent="-380990" defTabSz="457189">
              <a:buFont typeface="Arial" panose="020B0604020202020204" pitchFamily="34" charset="0"/>
              <a:buChar char="•"/>
              <a:defRPr/>
            </a:pPr>
            <a:r>
              <a:rPr lang="ru-RU" sz="2667" dirty="0">
                <a:solidFill>
                  <a:schemeClr val="tx1">
                    <a:lumMod val="50000"/>
                  </a:schemeClr>
                </a:solidFill>
                <a:cs typeface="Tahoma" panose="020B0604030504040204" pitchFamily="34" charset="0"/>
              </a:rPr>
              <a:t>Кластеризация</a:t>
            </a:r>
            <a:endParaRPr lang="en-US" sz="2667" dirty="0">
              <a:solidFill>
                <a:schemeClr val="tx1">
                  <a:lumMod val="50000"/>
                </a:schemeClr>
              </a:solidFill>
              <a:cs typeface="Tahoma" panose="020B0604030504040204" pitchFamily="34" charset="0"/>
            </a:endParaRPr>
          </a:p>
          <a:p>
            <a:pPr marL="380990" indent="-380990" defTabSz="457189">
              <a:buFont typeface="Arial" panose="020B0604020202020204" pitchFamily="34" charset="0"/>
              <a:buChar char="•"/>
              <a:defRPr/>
            </a:pPr>
            <a:r>
              <a:rPr lang="ru-RU" sz="2667" dirty="0">
                <a:solidFill>
                  <a:schemeClr val="tx1">
                    <a:lumMod val="50000"/>
                  </a:schemeClr>
                </a:solidFill>
                <a:cs typeface="Tahoma" panose="020B0604030504040204" pitchFamily="34" charset="0"/>
              </a:rPr>
              <a:t>Безопасность и антивирусная защита</a:t>
            </a:r>
            <a:endParaRPr lang="en-US" sz="2667" dirty="0">
              <a:solidFill>
                <a:schemeClr val="tx1">
                  <a:lumMod val="50000"/>
                </a:schemeClr>
              </a:solidFill>
              <a:cs typeface="Tahoma" panose="020B0604030504040204" pitchFamily="34" charset="0"/>
            </a:endParaRPr>
          </a:p>
          <a:p>
            <a:pPr marL="380990" indent="-380990" defTabSz="457189">
              <a:buFont typeface="Arial" panose="020B0604020202020204" pitchFamily="34" charset="0"/>
              <a:buChar char="•"/>
              <a:defRPr/>
            </a:pPr>
            <a:r>
              <a:rPr lang="ru-RU" sz="2667" dirty="0">
                <a:solidFill>
                  <a:schemeClr val="tx1">
                    <a:lumMod val="50000"/>
                  </a:schemeClr>
                </a:solidFill>
                <a:cs typeface="Tahoma" panose="020B0604030504040204" pitchFamily="34" charset="0"/>
              </a:rPr>
              <a:t>Репликация</a:t>
            </a:r>
            <a:endParaRPr lang="en-US" sz="2667" dirty="0">
              <a:solidFill>
                <a:schemeClr val="tx1">
                  <a:lumMod val="50000"/>
                </a:schemeClr>
              </a:solidFill>
              <a:cs typeface="Tahoma" panose="020B0604030504040204" pitchFamily="34" charset="0"/>
            </a:endParaRPr>
          </a:p>
          <a:p>
            <a:pPr marL="380990" indent="-380990" defTabSz="457189">
              <a:buFont typeface="Arial" panose="020B0604020202020204" pitchFamily="34" charset="0"/>
              <a:buChar char="•"/>
              <a:defRPr/>
            </a:pPr>
            <a:r>
              <a:rPr lang="ru-RU" sz="2667" dirty="0">
                <a:solidFill>
                  <a:schemeClr val="tx1">
                    <a:lumMod val="50000"/>
                  </a:schemeClr>
                </a:solidFill>
                <a:cs typeface="Tahoma" panose="020B0604030504040204" pitchFamily="34" charset="0"/>
              </a:rPr>
              <a:t>Резервное копирование </a:t>
            </a:r>
            <a:endParaRPr lang="en-US" sz="2667" dirty="0">
              <a:solidFill>
                <a:schemeClr val="tx1">
                  <a:lumMod val="50000"/>
                </a:schemeClr>
              </a:solidFill>
              <a:cs typeface="Tahoma" panose="020B0604030504040204" pitchFamily="34" charset="0"/>
            </a:endParaRPr>
          </a:p>
          <a:p>
            <a:pPr marL="380990" indent="-380990" defTabSz="457189">
              <a:buFont typeface="Arial" panose="020B0604020202020204" pitchFamily="34" charset="0"/>
              <a:buChar char="•"/>
              <a:defRPr/>
            </a:pPr>
            <a:r>
              <a:rPr lang="ru-RU" sz="2667" dirty="0">
                <a:solidFill>
                  <a:schemeClr val="tx1">
                    <a:lumMod val="50000"/>
                  </a:schemeClr>
                </a:solidFill>
                <a:cs typeface="Tahoma" panose="020B0604030504040204" pitchFamily="34" charset="0"/>
              </a:rPr>
              <a:t>И так далее…..</a:t>
            </a:r>
            <a:endParaRPr lang="en-US" sz="2667" dirty="0">
              <a:solidFill>
                <a:schemeClr val="tx1">
                  <a:lumMod val="50000"/>
                </a:schemeClr>
              </a:solidFill>
              <a:cs typeface="Tahoma" panose="020B0604030504040204" pitchFamily="34" charset="0"/>
            </a:endParaRPr>
          </a:p>
        </p:txBody>
      </p:sp>
      <p:sp>
        <p:nvSpPr>
          <p:cNvPr id="7" name="Rectangle: Rounded Corners 6">
            <a:extLst>
              <a:ext uri="{FF2B5EF4-FFF2-40B4-BE49-F238E27FC236}">
                <a16:creationId xmlns:a16="http://schemas.microsoft.com/office/drawing/2014/main" id="{E0B85AF7-C632-4E59-92F8-34C64C4338F7}"/>
              </a:ext>
            </a:extLst>
          </p:cNvPr>
          <p:cNvSpPr/>
          <p:nvPr/>
        </p:nvSpPr>
        <p:spPr bwMode="auto">
          <a:xfrm>
            <a:off x="8638605" y="2982334"/>
            <a:ext cx="2588195" cy="2948845"/>
          </a:xfrm>
          <a:prstGeom prst="round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pPr>
            <a:endParaRPr lang="en-US" sz="2400" dirty="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8" name="Picture 7">
            <a:extLst>
              <a:ext uri="{FF2B5EF4-FFF2-40B4-BE49-F238E27FC236}">
                <a16:creationId xmlns:a16="http://schemas.microsoft.com/office/drawing/2014/main" id="{FB41AC1D-4886-4889-AA8F-0F4380A23E84}"/>
              </a:ext>
            </a:extLst>
          </p:cNvPr>
          <p:cNvPicPr>
            <a:picLocks noChangeAspect="1"/>
          </p:cNvPicPr>
          <p:nvPr/>
        </p:nvPicPr>
        <p:blipFill rotWithShape="1">
          <a:blip r:embed="rId3" cstate="print">
            <a:biLevel thresh="50000"/>
            <a:extLst>
              <a:ext uri="{28A0092B-C50C-407E-A947-70E740481C1C}">
                <a14:useLocalDpi xmlns:a14="http://schemas.microsoft.com/office/drawing/2010/main" val="0"/>
              </a:ext>
            </a:extLst>
          </a:blip>
          <a:srcRect l="13298" t="13298" r="13298" b="13298"/>
          <a:stretch/>
        </p:blipFill>
        <p:spPr>
          <a:xfrm>
            <a:off x="9024685" y="3548739"/>
            <a:ext cx="1816035" cy="1816035"/>
          </a:xfrm>
          <a:prstGeom prst="ellipse">
            <a:avLst/>
          </a:prstGeom>
        </p:spPr>
      </p:pic>
      <p:sp>
        <p:nvSpPr>
          <p:cNvPr id="4" name="Title 3">
            <a:extLst>
              <a:ext uri="{FF2B5EF4-FFF2-40B4-BE49-F238E27FC236}">
                <a16:creationId xmlns:a16="http://schemas.microsoft.com/office/drawing/2014/main" id="{B3EEEC32-BB8D-4DA9-839D-4AD9103F78D1}"/>
              </a:ext>
            </a:extLst>
          </p:cNvPr>
          <p:cNvSpPr>
            <a:spLocks noGrp="1"/>
          </p:cNvSpPr>
          <p:nvPr>
            <p:ph type="title"/>
          </p:nvPr>
        </p:nvSpPr>
        <p:spPr/>
        <p:txBody>
          <a:bodyPr>
            <a:normAutofit/>
          </a:bodyPr>
          <a:lstStyle/>
          <a:p>
            <a:r>
              <a:rPr lang="ru-RU" sz="4000" dirty="0"/>
              <a:t>Превентивные меры</a:t>
            </a:r>
          </a:p>
        </p:txBody>
      </p:sp>
    </p:spTree>
    <p:extLst>
      <p:ext uri="{BB962C8B-B14F-4D97-AF65-F5344CB8AC3E}">
        <p14:creationId xmlns:p14="http://schemas.microsoft.com/office/powerpoint/2010/main" val="3631616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06" y="272228"/>
            <a:ext cx="11151917" cy="820737"/>
          </a:xfrm>
        </p:spPr>
        <p:txBody>
          <a:bodyPr>
            <a:noAutofit/>
          </a:bodyPr>
          <a:lstStyle/>
          <a:p>
            <a:r>
              <a:rPr lang="ru-RU" sz="4400" dirty="0"/>
              <a:t>Основные стратегии хорошего </a:t>
            </a:r>
            <a:r>
              <a:rPr lang="en-US" sz="4400" dirty="0"/>
              <a:t>DRP </a:t>
            </a:r>
          </a:p>
        </p:txBody>
      </p:sp>
      <p:sp>
        <p:nvSpPr>
          <p:cNvPr id="13" name="Rectangle 12"/>
          <p:cNvSpPr/>
          <p:nvPr/>
        </p:nvSpPr>
        <p:spPr bwMode="auto">
          <a:xfrm>
            <a:off x="3119399" y="2725835"/>
            <a:ext cx="7692980" cy="91038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defTabSz="1218738" fontAlgn="base">
              <a:spcBef>
                <a:spcPct val="0"/>
              </a:spcBef>
              <a:spcAft>
                <a:spcPct val="0"/>
              </a:spcAft>
            </a:pPr>
            <a:r>
              <a:rPr lang="ru-RU" sz="4267" dirty="0">
                <a:solidFill>
                  <a:srgbClr val="000000">
                    <a:lumMod val="75000"/>
                    <a:lumOff val="25000"/>
                  </a:srgbClr>
                </a:solidFill>
                <a:latin typeface="Tahoma"/>
                <a:ea typeface="Segoe UI" pitchFamily="34" charset="0"/>
                <a:cs typeface="Segoe UI" pitchFamily="34" charset="0"/>
              </a:rPr>
              <a:t>Обнаруживающие меры</a:t>
            </a:r>
            <a:endParaRPr lang="en-US" sz="4267" dirty="0">
              <a:solidFill>
                <a:srgbClr val="000000">
                  <a:lumMod val="75000"/>
                  <a:lumOff val="25000"/>
                </a:srgbClr>
              </a:solidFill>
              <a:latin typeface="Tahoma"/>
              <a:ea typeface="Segoe UI" pitchFamily="34" charset="0"/>
              <a:cs typeface="Segoe UI" pitchFamily="34" charset="0"/>
            </a:endParaRPr>
          </a:p>
        </p:txBody>
      </p:sp>
      <p:sp>
        <p:nvSpPr>
          <p:cNvPr id="26" name="Rectangle: Rounded Corners 25">
            <a:extLst>
              <a:ext uri="{FF2B5EF4-FFF2-40B4-BE49-F238E27FC236}">
                <a16:creationId xmlns:a16="http://schemas.microsoft.com/office/drawing/2014/main" id="{2AF38E68-8412-4027-97AD-A7241966EDBC}"/>
              </a:ext>
            </a:extLst>
          </p:cNvPr>
          <p:cNvSpPr/>
          <p:nvPr/>
        </p:nvSpPr>
        <p:spPr bwMode="auto">
          <a:xfrm>
            <a:off x="275321" y="1859386"/>
            <a:ext cx="2588195" cy="2948845"/>
          </a:xfrm>
          <a:prstGeom prst="round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pPr>
            <a:endParaRPr lang="en-US" sz="2400" dirty="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27" name="Picture 26">
            <a:extLst>
              <a:ext uri="{FF2B5EF4-FFF2-40B4-BE49-F238E27FC236}">
                <a16:creationId xmlns:a16="http://schemas.microsoft.com/office/drawing/2014/main" id="{547D7E92-8897-4D15-8180-702730FDE354}"/>
              </a:ext>
            </a:extLst>
          </p:cNvPr>
          <p:cNvPicPr>
            <a:picLocks noChangeAspect="1"/>
          </p:cNvPicPr>
          <p:nvPr/>
        </p:nvPicPr>
        <p:blipFill rotWithShape="1">
          <a:blip r:embed="rId3" cstate="print">
            <a:biLevel thresh="50000"/>
            <a:extLst>
              <a:ext uri="{28A0092B-C50C-407E-A947-70E740481C1C}">
                <a14:useLocalDpi xmlns:a14="http://schemas.microsoft.com/office/drawing/2010/main" val="0"/>
              </a:ext>
            </a:extLst>
          </a:blip>
          <a:srcRect l="13298" t="13298" r="13298" b="13298"/>
          <a:stretch/>
        </p:blipFill>
        <p:spPr>
          <a:xfrm>
            <a:off x="661401" y="2425791"/>
            <a:ext cx="1816035" cy="1816035"/>
          </a:xfrm>
          <a:prstGeom prst="ellipse">
            <a:avLst/>
          </a:prstGeom>
        </p:spPr>
      </p:pic>
    </p:spTree>
    <p:extLst>
      <p:ext uri="{BB962C8B-B14F-4D97-AF65-F5344CB8AC3E}">
        <p14:creationId xmlns:p14="http://schemas.microsoft.com/office/powerpoint/2010/main" val="656432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5FAC37D-8FA6-403D-BE51-E709C795E8C2}"/>
              </a:ext>
            </a:extLst>
          </p:cNvPr>
          <p:cNvSpPr txBox="1"/>
          <p:nvPr/>
        </p:nvSpPr>
        <p:spPr>
          <a:xfrm>
            <a:off x="507999" y="2737816"/>
            <a:ext cx="7288463" cy="2554930"/>
          </a:xfrm>
          <a:prstGeom prst="rect">
            <a:avLst/>
          </a:prstGeom>
          <a:noFill/>
        </p:spPr>
        <p:txBody>
          <a:bodyPr wrap="square" rtlCol="0">
            <a:spAutoFit/>
          </a:bodyPr>
          <a:lstStyle/>
          <a:p>
            <a:pPr marL="380990" indent="-380990" defTabSz="457189">
              <a:buFont typeface="Arial" panose="020B0604020202020204" pitchFamily="34" charset="0"/>
              <a:buChar char="•"/>
              <a:defRPr/>
            </a:pPr>
            <a:r>
              <a:rPr lang="ru-RU" sz="2667" dirty="0">
                <a:latin typeface="Tahoma"/>
                <a:cs typeface="Tahoma" panose="020B0604030504040204" pitchFamily="34" charset="0"/>
              </a:rPr>
              <a:t>Своевременные обновления всех компонентов</a:t>
            </a:r>
            <a:endParaRPr lang="en-US" sz="2667" dirty="0">
              <a:latin typeface="Tahoma"/>
              <a:cs typeface="Tahoma" panose="020B0604030504040204" pitchFamily="34" charset="0"/>
            </a:endParaRPr>
          </a:p>
          <a:p>
            <a:pPr marL="380990" indent="-380990" defTabSz="457189">
              <a:buFont typeface="Arial" panose="020B0604020202020204" pitchFamily="34" charset="0"/>
              <a:buChar char="•"/>
              <a:defRPr/>
            </a:pPr>
            <a:r>
              <a:rPr lang="ru-RU" sz="2667" dirty="0">
                <a:latin typeface="Tahoma"/>
                <a:cs typeface="Tahoma" panose="020B0604030504040204" pitchFamily="34" charset="0"/>
              </a:rPr>
              <a:t>Обучение сотрудников</a:t>
            </a:r>
            <a:endParaRPr lang="en-US" sz="2667" dirty="0">
              <a:latin typeface="Tahoma"/>
              <a:cs typeface="Tahoma" panose="020B0604030504040204" pitchFamily="34" charset="0"/>
            </a:endParaRPr>
          </a:p>
          <a:p>
            <a:pPr marL="380990" indent="-380990" defTabSz="457189">
              <a:buFont typeface="Arial" panose="020B0604020202020204" pitchFamily="34" charset="0"/>
              <a:buChar char="•"/>
              <a:defRPr/>
            </a:pPr>
            <a:r>
              <a:rPr lang="ru-RU" sz="2667" dirty="0">
                <a:latin typeface="Tahoma"/>
                <a:cs typeface="Tahoma" panose="020B0604030504040204" pitchFamily="34" charset="0"/>
              </a:rPr>
              <a:t>Системы мониторинга</a:t>
            </a:r>
            <a:endParaRPr lang="en-US" sz="2667" dirty="0">
              <a:latin typeface="Tahoma"/>
              <a:cs typeface="Tahoma" panose="020B0604030504040204" pitchFamily="34" charset="0"/>
            </a:endParaRPr>
          </a:p>
          <a:p>
            <a:pPr marL="380990" indent="-380990" defTabSz="457189">
              <a:buFont typeface="Arial" panose="020B0604020202020204" pitchFamily="34" charset="0"/>
              <a:buChar char="•"/>
              <a:defRPr/>
            </a:pPr>
            <a:r>
              <a:rPr lang="ru-RU" sz="2667" dirty="0">
                <a:latin typeface="Tahoma"/>
                <a:cs typeface="Tahoma" panose="020B0604030504040204" pitchFamily="34" charset="0"/>
              </a:rPr>
              <a:t>Постоянное тестирование </a:t>
            </a:r>
            <a:endParaRPr lang="en-US" sz="2667" dirty="0">
              <a:latin typeface="Tahoma"/>
              <a:cs typeface="Tahoma" panose="020B0604030504040204" pitchFamily="34" charset="0"/>
            </a:endParaRPr>
          </a:p>
          <a:p>
            <a:pPr marL="380990" indent="-380990" defTabSz="457189">
              <a:buFont typeface="Arial" panose="020B0604020202020204" pitchFamily="34" charset="0"/>
              <a:buChar char="•"/>
              <a:defRPr/>
            </a:pPr>
            <a:r>
              <a:rPr lang="ru-RU" sz="2667" dirty="0">
                <a:latin typeface="Tahoma"/>
                <a:cs typeface="Tahoma" panose="020B0604030504040204" pitchFamily="34" charset="0"/>
              </a:rPr>
              <a:t>И так далее…..</a:t>
            </a:r>
            <a:endParaRPr lang="en-US" sz="2667" dirty="0">
              <a:latin typeface="Tahoma"/>
              <a:cs typeface="Tahoma" panose="020B0604030504040204" pitchFamily="34" charset="0"/>
            </a:endParaRPr>
          </a:p>
        </p:txBody>
      </p:sp>
      <p:sp>
        <p:nvSpPr>
          <p:cNvPr id="7" name="Rectangle: Rounded Corners 6">
            <a:extLst>
              <a:ext uri="{FF2B5EF4-FFF2-40B4-BE49-F238E27FC236}">
                <a16:creationId xmlns:a16="http://schemas.microsoft.com/office/drawing/2014/main" id="{E0B85AF7-C632-4E59-92F8-34C64C4338F7}"/>
              </a:ext>
            </a:extLst>
          </p:cNvPr>
          <p:cNvSpPr/>
          <p:nvPr/>
        </p:nvSpPr>
        <p:spPr bwMode="auto">
          <a:xfrm>
            <a:off x="8638605" y="2982334"/>
            <a:ext cx="2588195" cy="2948845"/>
          </a:xfrm>
          <a:prstGeom prst="round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defRPr/>
            </a:pPr>
            <a:endParaRPr lang="en-US" dirty="0">
              <a:gradFill>
                <a:gsLst>
                  <a:gs pos="0">
                    <a:srgbClr val="FFFFFF"/>
                  </a:gs>
                  <a:gs pos="100000">
                    <a:srgbClr val="FFFFFF"/>
                  </a:gs>
                </a:gsLst>
                <a:lin ang="5400000" scaled="0"/>
              </a:gradFill>
              <a:latin typeface="Tahoma"/>
              <a:ea typeface="Segoe UI" pitchFamily="34" charset="0"/>
              <a:cs typeface="Segoe UI" pitchFamily="34" charset="0"/>
            </a:endParaRPr>
          </a:p>
        </p:txBody>
      </p:sp>
      <p:pic>
        <p:nvPicPr>
          <p:cNvPr id="8" name="Picture 7">
            <a:extLst>
              <a:ext uri="{FF2B5EF4-FFF2-40B4-BE49-F238E27FC236}">
                <a16:creationId xmlns:a16="http://schemas.microsoft.com/office/drawing/2014/main" id="{FB41AC1D-4886-4889-AA8F-0F4380A23E84}"/>
              </a:ext>
            </a:extLst>
          </p:cNvPr>
          <p:cNvPicPr>
            <a:picLocks noChangeAspect="1"/>
          </p:cNvPicPr>
          <p:nvPr/>
        </p:nvPicPr>
        <p:blipFill rotWithShape="1">
          <a:blip r:embed="rId3" cstate="print">
            <a:biLevel thresh="50000"/>
            <a:extLst>
              <a:ext uri="{28A0092B-C50C-407E-A947-70E740481C1C}">
                <a14:useLocalDpi xmlns:a14="http://schemas.microsoft.com/office/drawing/2010/main" val="0"/>
              </a:ext>
            </a:extLst>
          </a:blip>
          <a:srcRect l="13298" t="13298" r="13298" b="13298"/>
          <a:stretch/>
        </p:blipFill>
        <p:spPr>
          <a:xfrm>
            <a:off x="9024685" y="3548739"/>
            <a:ext cx="1816035" cy="1816035"/>
          </a:xfrm>
          <a:prstGeom prst="ellipse">
            <a:avLst/>
          </a:prstGeom>
        </p:spPr>
      </p:pic>
      <p:sp>
        <p:nvSpPr>
          <p:cNvPr id="4" name="Title 3">
            <a:extLst>
              <a:ext uri="{FF2B5EF4-FFF2-40B4-BE49-F238E27FC236}">
                <a16:creationId xmlns:a16="http://schemas.microsoft.com/office/drawing/2014/main" id="{56591F93-05D3-4447-88E1-B01BAB25B892}"/>
              </a:ext>
            </a:extLst>
          </p:cNvPr>
          <p:cNvSpPr>
            <a:spLocks noGrp="1"/>
          </p:cNvSpPr>
          <p:nvPr>
            <p:ph type="title"/>
          </p:nvPr>
        </p:nvSpPr>
        <p:spPr/>
        <p:txBody>
          <a:bodyPr/>
          <a:lstStyle/>
          <a:p>
            <a:r>
              <a:rPr lang="ru-RU" dirty="0"/>
              <a:t>Обнаруживающие меры</a:t>
            </a:r>
          </a:p>
        </p:txBody>
      </p:sp>
    </p:spTree>
    <p:extLst>
      <p:ext uri="{BB962C8B-B14F-4D97-AF65-F5344CB8AC3E}">
        <p14:creationId xmlns:p14="http://schemas.microsoft.com/office/powerpoint/2010/main" val="1674931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06" y="272228"/>
            <a:ext cx="11151917" cy="820737"/>
          </a:xfrm>
        </p:spPr>
        <p:txBody>
          <a:bodyPr>
            <a:noAutofit/>
          </a:bodyPr>
          <a:lstStyle/>
          <a:p>
            <a:r>
              <a:rPr lang="ru-RU" sz="4000" dirty="0"/>
              <a:t>Основные стратегии хорошего </a:t>
            </a:r>
            <a:r>
              <a:rPr lang="en-US" sz="4000" dirty="0"/>
              <a:t>DRP </a:t>
            </a:r>
          </a:p>
        </p:txBody>
      </p:sp>
      <p:sp>
        <p:nvSpPr>
          <p:cNvPr id="13" name="Rectangle 12"/>
          <p:cNvSpPr/>
          <p:nvPr/>
        </p:nvSpPr>
        <p:spPr bwMode="auto">
          <a:xfrm>
            <a:off x="3119399" y="2725835"/>
            <a:ext cx="7692980" cy="91038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defTabSz="1218738" fontAlgn="base">
              <a:spcBef>
                <a:spcPct val="0"/>
              </a:spcBef>
              <a:spcAft>
                <a:spcPct val="0"/>
              </a:spcAft>
              <a:defRPr/>
            </a:pPr>
            <a:r>
              <a:rPr lang="ru-RU" sz="4267" dirty="0">
                <a:solidFill>
                  <a:srgbClr val="000000">
                    <a:lumMod val="75000"/>
                    <a:lumOff val="25000"/>
                  </a:srgbClr>
                </a:solidFill>
                <a:latin typeface="Tahoma"/>
                <a:ea typeface="Segoe UI" pitchFamily="34" charset="0"/>
                <a:cs typeface="Segoe UI" pitchFamily="34" charset="0"/>
              </a:rPr>
              <a:t>Корректирующие меры</a:t>
            </a:r>
            <a:endParaRPr lang="en-US" sz="4267" dirty="0">
              <a:solidFill>
                <a:srgbClr val="000000">
                  <a:lumMod val="75000"/>
                  <a:lumOff val="25000"/>
                </a:srgbClr>
              </a:solidFill>
              <a:latin typeface="Tahoma"/>
              <a:ea typeface="Segoe UI" pitchFamily="34" charset="0"/>
              <a:cs typeface="Segoe UI" pitchFamily="34" charset="0"/>
            </a:endParaRPr>
          </a:p>
        </p:txBody>
      </p:sp>
      <p:sp>
        <p:nvSpPr>
          <p:cNvPr id="26" name="Rectangle: Rounded Corners 25">
            <a:extLst>
              <a:ext uri="{FF2B5EF4-FFF2-40B4-BE49-F238E27FC236}">
                <a16:creationId xmlns:a16="http://schemas.microsoft.com/office/drawing/2014/main" id="{2AF38E68-8412-4027-97AD-A7241966EDBC}"/>
              </a:ext>
            </a:extLst>
          </p:cNvPr>
          <p:cNvSpPr/>
          <p:nvPr/>
        </p:nvSpPr>
        <p:spPr bwMode="auto">
          <a:xfrm>
            <a:off x="275321" y="1859386"/>
            <a:ext cx="2588195" cy="2948845"/>
          </a:xfrm>
          <a:prstGeom prst="round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defRPr/>
            </a:pPr>
            <a:endParaRPr lang="en-US" dirty="0">
              <a:gradFill>
                <a:gsLst>
                  <a:gs pos="0">
                    <a:srgbClr val="FFFFFF"/>
                  </a:gs>
                  <a:gs pos="100000">
                    <a:srgbClr val="FFFFFF"/>
                  </a:gs>
                </a:gsLst>
                <a:lin ang="5400000" scaled="0"/>
              </a:gradFill>
              <a:latin typeface="Tahoma"/>
              <a:ea typeface="Segoe UI" pitchFamily="34" charset="0"/>
              <a:cs typeface="Segoe UI" pitchFamily="34" charset="0"/>
            </a:endParaRPr>
          </a:p>
        </p:txBody>
      </p:sp>
      <p:pic>
        <p:nvPicPr>
          <p:cNvPr id="27" name="Picture 26">
            <a:extLst>
              <a:ext uri="{FF2B5EF4-FFF2-40B4-BE49-F238E27FC236}">
                <a16:creationId xmlns:a16="http://schemas.microsoft.com/office/drawing/2014/main" id="{547D7E92-8897-4D15-8180-702730FDE354}"/>
              </a:ext>
            </a:extLst>
          </p:cNvPr>
          <p:cNvPicPr>
            <a:picLocks noChangeAspect="1"/>
          </p:cNvPicPr>
          <p:nvPr/>
        </p:nvPicPr>
        <p:blipFill rotWithShape="1">
          <a:blip r:embed="rId3" cstate="print">
            <a:biLevel thresh="50000"/>
            <a:extLst>
              <a:ext uri="{28A0092B-C50C-407E-A947-70E740481C1C}">
                <a14:useLocalDpi xmlns:a14="http://schemas.microsoft.com/office/drawing/2010/main" val="0"/>
              </a:ext>
            </a:extLst>
          </a:blip>
          <a:srcRect l="13298" t="13298" r="13298" b="13298"/>
          <a:stretch/>
        </p:blipFill>
        <p:spPr>
          <a:xfrm>
            <a:off x="661401" y="2425791"/>
            <a:ext cx="1816035" cy="1816035"/>
          </a:xfrm>
          <a:prstGeom prst="ellipse">
            <a:avLst/>
          </a:prstGeom>
        </p:spPr>
      </p:pic>
    </p:spTree>
    <p:extLst>
      <p:ext uri="{BB962C8B-B14F-4D97-AF65-F5344CB8AC3E}">
        <p14:creationId xmlns:p14="http://schemas.microsoft.com/office/powerpoint/2010/main" val="2870846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5FAC37D-8FA6-403D-BE51-E709C795E8C2}"/>
              </a:ext>
            </a:extLst>
          </p:cNvPr>
          <p:cNvSpPr txBox="1"/>
          <p:nvPr/>
        </p:nvSpPr>
        <p:spPr>
          <a:xfrm>
            <a:off x="518794" y="2982333"/>
            <a:ext cx="7288463" cy="1323632"/>
          </a:xfrm>
          <a:prstGeom prst="rect">
            <a:avLst/>
          </a:prstGeom>
          <a:noFill/>
        </p:spPr>
        <p:txBody>
          <a:bodyPr wrap="square" rtlCol="0">
            <a:spAutoFit/>
          </a:bodyPr>
          <a:lstStyle/>
          <a:p>
            <a:pPr marL="380990" indent="-380990" defTabSz="457189">
              <a:buFont typeface="Arial" panose="020B0604020202020204" pitchFamily="34" charset="0"/>
              <a:buChar char="•"/>
              <a:defRPr/>
            </a:pPr>
            <a:r>
              <a:rPr lang="en-US" sz="2667" dirty="0">
                <a:latin typeface="Tahoma"/>
                <a:cs typeface="Tahoma" panose="020B0604030504040204" pitchFamily="34" charset="0"/>
              </a:rPr>
              <a:t>Runbook (</a:t>
            </a:r>
            <a:r>
              <a:rPr lang="ru-RU" sz="2667" dirty="0">
                <a:latin typeface="Tahoma"/>
                <a:cs typeface="Tahoma" panose="020B0604030504040204" pitchFamily="34" charset="0"/>
              </a:rPr>
              <a:t>последовательность шагов, что делаем, владельцы </a:t>
            </a:r>
            <a:r>
              <a:rPr lang="en-US" sz="2667" dirty="0">
                <a:latin typeface="Tahoma"/>
                <a:cs typeface="Tahoma" panose="020B0604030504040204" pitchFamily="34" charset="0"/>
              </a:rPr>
              <a:t>app</a:t>
            </a:r>
            <a:r>
              <a:rPr lang="ru-RU" sz="2667" dirty="0">
                <a:latin typeface="Tahoma"/>
                <a:cs typeface="Tahoma" panose="020B0604030504040204" pitchFamily="34" charset="0"/>
              </a:rPr>
              <a:t>, и так далее)</a:t>
            </a:r>
            <a:endParaRPr lang="en-US" sz="2667" dirty="0">
              <a:latin typeface="Tahoma"/>
              <a:cs typeface="Tahoma" panose="020B0604030504040204" pitchFamily="34" charset="0"/>
            </a:endParaRPr>
          </a:p>
          <a:p>
            <a:pPr marL="380990" indent="-380990" defTabSz="457189">
              <a:buFont typeface="Arial" panose="020B0604020202020204" pitchFamily="34" charset="0"/>
              <a:buChar char="•"/>
              <a:defRPr/>
            </a:pPr>
            <a:r>
              <a:rPr lang="ru-RU" sz="2667" dirty="0">
                <a:latin typeface="Tahoma"/>
                <a:cs typeface="Tahoma" panose="020B0604030504040204" pitchFamily="34" charset="0"/>
              </a:rPr>
              <a:t>Инструменты для восстановления данных</a:t>
            </a:r>
            <a:endParaRPr lang="en-US" sz="2667" dirty="0">
              <a:latin typeface="Tahoma"/>
              <a:cs typeface="Tahoma" panose="020B0604030504040204" pitchFamily="34" charset="0"/>
            </a:endParaRPr>
          </a:p>
        </p:txBody>
      </p:sp>
      <p:sp>
        <p:nvSpPr>
          <p:cNvPr id="7" name="Rectangle: Rounded Corners 6">
            <a:extLst>
              <a:ext uri="{FF2B5EF4-FFF2-40B4-BE49-F238E27FC236}">
                <a16:creationId xmlns:a16="http://schemas.microsoft.com/office/drawing/2014/main" id="{E0B85AF7-C632-4E59-92F8-34C64C4338F7}"/>
              </a:ext>
            </a:extLst>
          </p:cNvPr>
          <p:cNvSpPr/>
          <p:nvPr/>
        </p:nvSpPr>
        <p:spPr bwMode="auto">
          <a:xfrm>
            <a:off x="8638605" y="2982334"/>
            <a:ext cx="2588195" cy="2948845"/>
          </a:xfrm>
          <a:prstGeom prst="round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defRPr/>
            </a:pPr>
            <a:endParaRPr lang="en-US" dirty="0">
              <a:gradFill>
                <a:gsLst>
                  <a:gs pos="0">
                    <a:srgbClr val="FFFFFF"/>
                  </a:gs>
                  <a:gs pos="100000">
                    <a:srgbClr val="FFFFFF"/>
                  </a:gs>
                </a:gsLst>
                <a:lin ang="5400000" scaled="0"/>
              </a:gradFill>
              <a:latin typeface="Tahoma"/>
              <a:ea typeface="Segoe UI" pitchFamily="34" charset="0"/>
              <a:cs typeface="Segoe UI" pitchFamily="34" charset="0"/>
            </a:endParaRPr>
          </a:p>
        </p:txBody>
      </p:sp>
      <p:pic>
        <p:nvPicPr>
          <p:cNvPr id="8" name="Picture 7">
            <a:extLst>
              <a:ext uri="{FF2B5EF4-FFF2-40B4-BE49-F238E27FC236}">
                <a16:creationId xmlns:a16="http://schemas.microsoft.com/office/drawing/2014/main" id="{FB41AC1D-4886-4889-AA8F-0F4380A23E84}"/>
              </a:ext>
            </a:extLst>
          </p:cNvPr>
          <p:cNvPicPr>
            <a:picLocks noChangeAspect="1"/>
          </p:cNvPicPr>
          <p:nvPr/>
        </p:nvPicPr>
        <p:blipFill rotWithShape="1">
          <a:blip r:embed="rId3" cstate="print">
            <a:biLevel thresh="50000"/>
            <a:extLst>
              <a:ext uri="{28A0092B-C50C-407E-A947-70E740481C1C}">
                <a14:useLocalDpi xmlns:a14="http://schemas.microsoft.com/office/drawing/2010/main" val="0"/>
              </a:ext>
            </a:extLst>
          </a:blip>
          <a:srcRect l="13298" t="13298" r="13298" b="13298"/>
          <a:stretch/>
        </p:blipFill>
        <p:spPr>
          <a:xfrm>
            <a:off x="9024685" y="3548739"/>
            <a:ext cx="1816035" cy="1816035"/>
          </a:xfrm>
          <a:prstGeom prst="ellipse">
            <a:avLst/>
          </a:prstGeom>
        </p:spPr>
      </p:pic>
      <p:sp>
        <p:nvSpPr>
          <p:cNvPr id="4" name="Title 3">
            <a:extLst>
              <a:ext uri="{FF2B5EF4-FFF2-40B4-BE49-F238E27FC236}">
                <a16:creationId xmlns:a16="http://schemas.microsoft.com/office/drawing/2014/main" id="{DF59554B-A9E2-4267-BE38-491FDBCFBB8D}"/>
              </a:ext>
            </a:extLst>
          </p:cNvPr>
          <p:cNvSpPr>
            <a:spLocks noGrp="1"/>
          </p:cNvSpPr>
          <p:nvPr>
            <p:ph type="title"/>
          </p:nvPr>
        </p:nvSpPr>
        <p:spPr>
          <a:xfrm>
            <a:off x="612020" y="533400"/>
            <a:ext cx="8596668" cy="1320800"/>
          </a:xfrm>
        </p:spPr>
        <p:txBody>
          <a:bodyPr>
            <a:normAutofit/>
          </a:bodyPr>
          <a:lstStyle/>
          <a:p>
            <a:r>
              <a:rPr lang="ru-RU" sz="4400" dirty="0"/>
              <a:t>Корректирующие меры</a:t>
            </a:r>
          </a:p>
        </p:txBody>
      </p:sp>
    </p:spTree>
    <p:extLst>
      <p:ext uri="{BB962C8B-B14F-4D97-AF65-F5344CB8AC3E}">
        <p14:creationId xmlns:p14="http://schemas.microsoft.com/office/powerpoint/2010/main" val="4159819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06" y="272227"/>
            <a:ext cx="9076223" cy="1477328"/>
          </a:xfrm>
        </p:spPr>
        <p:txBody>
          <a:bodyPr>
            <a:normAutofit/>
          </a:bodyPr>
          <a:lstStyle/>
          <a:p>
            <a:r>
              <a:rPr lang="ru-RU" sz="4000" dirty="0"/>
              <a:t>Хороший </a:t>
            </a:r>
            <a:r>
              <a:rPr lang="en-US" sz="4000" dirty="0"/>
              <a:t>DRP </a:t>
            </a:r>
            <a:r>
              <a:rPr lang="ru-RU" sz="4000" dirty="0"/>
              <a:t>план должен отвечать хотя бы на 3 базовых вопроса.</a:t>
            </a:r>
            <a:endParaRPr lang="en-US" sz="4000" dirty="0"/>
          </a:p>
        </p:txBody>
      </p:sp>
      <p:sp>
        <p:nvSpPr>
          <p:cNvPr id="13" name="Rectangle 12"/>
          <p:cNvSpPr/>
          <p:nvPr/>
        </p:nvSpPr>
        <p:spPr bwMode="auto">
          <a:xfrm>
            <a:off x="554452" y="2194167"/>
            <a:ext cx="11423653" cy="91038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defTabSz="1218738" fontAlgn="base">
              <a:spcBef>
                <a:spcPct val="0"/>
              </a:spcBef>
              <a:spcAft>
                <a:spcPct val="0"/>
              </a:spcAft>
              <a:defRPr/>
            </a:pPr>
            <a:r>
              <a:rPr lang="ru-RU" sz="4267" dirty="0">
                <a:solidFill>
                  <a:srgbClr val="000000">
                    <a:lumMod val="75000"/>
                    <a:lumOff val="25000"/>
                  </a:srgbClr>
                </a:solidFill>
                <a:latin typeface="Tahoma"/>
                <a:ea typeface="Segoe UI" pitchFamily="34" charset="0"/>
                <a:cs typeface="Segoe UI" pitchFamily="34" charset="0"/>
              </a:rPr>
              <a:t>Что является объектом плана и какие цели?</a:t>
            </a:r>
            <a:endParaRPr lang="en-US" sz="4267" dirty="0">
              <a:solidFill>
                <a:srgbClr val="000000">
                  <a:lumMod val="75000"/>
                  <a:lumOff val="25000"/>
                </a:srgbClr>
              </a:solidFill>
              <a:latin typeface="Tahoma"/>
              <a:ea typeface="Segoe UI" pitchFamily="34" charset="0"/>
              <a:cs typeface="Segoe UI" pitchFamily="34" charset="0"/>
            </a:endParaRPr>
          </a:p>
        </p:txBody>
      </p:sp>
      <p:sp>
        <p:nvSpPr>
          <p:cNvPr id="6" name="Rectangle 5">
            <a:extLst>
              <a:ext uri="{FF2B5EF4-FFF2-40B4-BE49-F238E27FC236}">
                <a16:creationId xmlns:a16="http://schemas.microsoft.com/office/drawing/2014/main" id="{1046C031-0DF9-4185-AA7E-B95F8C5D6575}"/>
              </a:ext>
            </a:extLst>
          </p:cNvPr>
          <p:cNvSpPr/>
          <p:nvPr/>
        </p:nvSpPr>
        <p:spPr bwMode="auto">
          <a:xfrm>
            <a:off x="554454" y="3429000"/>
            <a:ext cx="11423652" cy="91038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defTabSz="1218738" fontAlgn="base">
              <a:spcBef>
                <a:spcPct val="0"/>
              </a:spcBef>
              <a:spcAft>
                <a:spcPct val="0"/>
              </a:spcAft>
              <a:defRPr/>
            </a:pPr>
            <a:r>
              <a:rPr lang="ru-RU" sz="4267" dirty="0">
                <a:solidFill>
                  <a:srgbClr val="000000">
                    <a:lumMod val="75000"/>
                    <a:lumOff val="25000"/>
                  </a:srgbClr>
                </a:solidFill>
                <a:latin typeface="Tahoma"/>
                <a:ea typeface="Segoe UI" pitchFamily="34" charset="0"/>
                <a:cs typeface="Segoe UI" pitchFamily="34" charset="0"/>
              </a:rPr>
              <a:t>Кто будет ответсвенным, в случае аварии?</a:t>
            </a:r>
            <a:endParaRPr lang="en-US" sz="4267" dirty="0">
              <a:solidFill>
                <a:srgbClr val="000000">
                  <a:lumMod val="75000"/>
                  <a:lumOff val="25000"/>
                </a:srgbClr>
              </a:solidFill>
              <a:latin typeface="Tahoma"/>
              <a:ea typeface="Segoe UI" pitchFamily="34" charset="0"/>
              <a:cs typeface="Segoe UI" pitchFamily="34" charset="0"/>
            </a:endParaRPr>
          </a:p>
        </p:txBody>
      </p:sp>
      <p:sp>
        <p:nvSpPr>
          <p:cNvPr id="7" name="Rectangle 6">
            <a:extLst>
              <a:ext uri="{FF2B5EF4-FFF2-40B4-BE49-F238E27FC236}">
                <a16:creationId xmlns:a16="http://schemas.microsoft.com/office/drawing/2014/main" id="{19849D93-2039-40E0-ACA1-8F9F8BEE887A}"/>
              </a:ext>
            </a:extLst>
          </p:cNvPr>
          <p:cNvSpPr/>
          <p:nvPr/>
        </p:nvSpPr>
        <p:spPr bwMode="auto">
          <a:xfrm>
            <a:off x="554454" y="4783995"/>
            <a:ext cx="11327399" cy="145103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defTabSz="1218738" fontAlgn="base">
              <a:spcBef>
                <a:spcPct val="0"/>
              </a:spcBef>
              <a:spcAft>
                <a:spcPct val="0"/>
              </a:spcAft>
              <a:defRPr/>
            </a:pPr>
            <a:r>
              <a:rPr lang="ru-RU" sz="4267" dirty="0">
                <a:solidFill>
                  <a:srgbClr val="000000">
                    <a:lumMod val="75000"/>
                    <a:lumOff val="25000"/>
                  </a:srgbClr>
                </a:solidFill>
                <a:latin typeface="Tahoma"/>
                <a:ea typeface="Segoe UI" pitchFamily="34" charset="0"/>
                <a:cs typeface="Segoe UI" pitchFamily="34" charset="0"/>
              </a:rPr>
              <a:t>Что ответсвенные будут делать в случаее аварии (последовательность шагов)?</a:t>
            </a:r>
            <a:endParaRPr lang="en-US" sz="4267" dirty="0">
              <a:solidFill>
                <a:srgbClr val="000000">
                  <a:lumMod val="75000"/>
                  <a:lumOff val="25000"/>
                </a:srgbClr>
              </a:solidFill>
              <a:latin typeface="Tahoma"/>
              <a:ea typeface="Segoe UI" pitchFamily="34" charset="0"/>
              <a:cs typeface="Segoe UI" pitchFamily="34" charset="0"/>
            </a:endParaRPr>
          </a:p>
        </p:txBody>
      </p:sp>
    </p:spTree>
    <p:extLst>
      <p:ext uri="{BB962C8B-B14F-4D97-AF65-F5344CB8AC3E}">
        <p14:creationId xmlns:p14="http://schemas.microsoft.com/office/powerpoint/2010/main" val="277156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37736" y="2193550"/>
            <a:ext cx="9871520" cy="2871758"/>
            <a:chOff x="232329" y="1688505"/>
            <a:chExt cx="8428768" cy="2028801"/>
          </a:xfrm>
        </p:grpSpPr>
        <p:sp>
          <p:nvSpPr>
            <p:cNvPr id="7" name="Rectangle 1"/>
            <p:cNvSpPr/>
            <p:nvPr/>
          </p:nvSpPr>
          <p:spPr bwMode="auto">
            <a:xfrm>
              <a:off x="1762973" y="1688505"/>
              <a:ext cx="6898124" cy="1128535"/>
            </a:xfrm>
            <a:prstGeom prst="roundRect">
              <a:avLst/>
            </a:prstGeom>
            <a:solidFill>
              <a:srgbClr val="00B336"/>
            </a:solidFill>
            <a:ln w="381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21920" tIns="144000" rIns="60960" bIns="14400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738" fontAlgn="base">
                <a:spcBef>
                  <a:spcPct val="0"/>
                </a:spcBef>
                <a:spcAft>
                  <a:spcPct val="0"/>
                </a:spcAft>
              </a:pPr>
              <a:r>
                <a:rPr lang="ru-RU" sz="4267" dirty="0">
                  <a:solidFill>
                    <a:schemeClr val="bg1"/>
                  </a:solidFill>
                  <a:latin typeface="+mj-lt"/>
                </a:rPr>
                <a:t>Немного </a:t>
              </a:r>
              <a:r>
                <a:rPr lang="en-US" sz="4267" dirty="0">
                  <a:solidFill>
                    <a:schemeClr val="bg1"/>
                  </a:solidFill>
                  <a:latin typeface="+mj-lt"/>
                </a:rPr>
                <a:t>Veeam </a:t>
              </a:r>
              <a:endParaRPr lang="ru-RU" sz="4267" dirty="0">
                <a:solidFill>
                  <a:schemeClr val="bg1"/>
                </a:solidFill>
                <a:latin typeface="+mj-lt"/>
              </a:endParaRPr>
            </a:p>
          </p:txBody>
        </p:sp>
        <p:sp>
          <p:nvSpPr>
            <p:cNvPr id="8" name="TextBox 3"/>
            <p:cNvSpPr txBox="1"/>
            <p:nvPr/>
          </p:nvSpPr>
          <p:spPr>
            <a:xfrm>
              <a:off x="232329" y="3246244"/>
              <a:ext cx="157732" cy="471062"/>
            </a:xfrm>
            <a:prstGeom prst="rect">
              <a:avLst/>
            </a:prstGeom>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endParaRPr lang="ru-RU" sz="3733" dirty="0">
                <a:solidFill>
                  <a:schemeClr val="bg1"/>
                </a:solidFill>
              </a:endParaRPr>
            </a:p>
          </p:txBody>
        </p:sp>
      </p:grpSp>
    </p:spTree>
    <p:extLst>
      <p:ext uri="{BB962C8B-B14F-4D97-AF65-F5344CB8AC3E}">
        <p14:creationId xmlns:p14="http://schemas.microsoft.com/office/powerpoint/2010/main" val="32469442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a:spLocks/>
          </p:cNvSpPr>
          <p:nvPr/>
        </p:nvSpPr>
        <p:spPr>
          <a:xfrm>
            <a:off x="438985" y="3982870"/>
            <a:ext cx="8891372" cy="1036023"/>
          </a:xfrm>
          <a:prstGeom prst="rect">
            <a:avLst/>
          </a:prstGeom>
        </p:spPr>
        <p:txBody>
          <a:bodyPr/>
          <a:lstStyle>
            <a:lvl1pPr marL="259660" indent="-259660" algn="l" defTabSz="686047" rtl="0" eaLnBrk="1" latinLnBrk="0" hangingPunct="1">
              <a:lnSpc>
                <a:spcPct val="90000"/>
              </a:lnSpc>
              <a:spcBef>
                <a:spcPct val="20000"/>
              </a:spcBef>
              <a:buSzPct val="90000"/>
              <a:buFont typeface="Arial" pitchFamily="34" charset="0"/>
              <a:buChar char="•"/>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472868" indent="-213207" algn="l" defTabSz="686047" rtl="0" eaLnBrk="1" latinLnBrk="0" hangingPunct="1">
              <a:lnSpc>
                <a:spcPct val="90000"/>
              </a:lnSpc>
              <a:spcBef>
                <a:spcPct val="20000"/>
              </a:spcBef>
              <a:buSzPct val="90000"/>
              <a:buFont typeface="Arial" pitchFamily="34" charset="0"/>
              <a:buChar char="•"/>
              <a:tabLst>
                <a:tab pos="472868" algn="l"/>
              </a:tabLst>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686074" indent="-213207" algn="l" defTabSz="686047"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sz="16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285199" indent="-172710" algn="l" defTabSz="686047"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endParaRPr lang="en-US">
              <a:solidFill>
                <a:schemeClr val="bg2"/>
              </a:solidFill>
            </a:endParaRPr>
          </a:p>
        </p:txBody>
      </p:sp>
      <p:sp>
        <p:nvSpPr>
          <p:cNvPr id="12" name="Текст 11">
            <a:extLst>
              <a:ext uri="{FF2B5EF4-FFF2-40B4-BE49-F238E27FC236}">
                <a16:creationId xmlns:a16="http://schemas.microsoft.com/office/drawing/2014/main" id="{B6CDBBBB-7580-3E4B-AEB5-96E90D6079E0}"/>
              </a:ext>
            </a:extLst>
          </p:cNvPr>
          <p:cNvSpPr>
            <a:spLocks noGrp="1"/>
          </p:cNvSpPr>
          <p:nvPr>
            <p:ph type="body" sz="quarter" idx="18"/>
          </p:nvPr>
        </p:nvSpPr>
        <p:spPr>
          <a:xfrm>
            <a:off x="2598765" y="1743138"/>
            <a:ext cx="3227984" cy="461665"/>
          </a:xfrm>
        </p:spPr>
        <p:txBody>
          <a:bodyPr/>
          <a:lstStyle/>
          <a:p>
            <a:r>
              <a:rPr lang="ru-RU" dirty="0"/>
              <a:t>Виталий Савченко</a:t>
            </a:r>
          </a:p>
        </p:txBody>
      </p:sp>
      <p:sp>
        <p:nvSpPr>
          <p:cNvPr id="13" name="Текст 12">
            <a:extLst>
              <a:ext uri="{FF2B5EF4-FFF2-40B4-BE49-F238E27FC236}">
                <a16:creationId xmlns:a16="http://schemas.microsoft.com/office/drawing/2014/main" id="{53779E0D-64CF-084E-9097-17B3A54AE39A}"/>
              </a:ext>
            </a:extLst>
          </p:cNvPr>
          <p:cNvSpPr>
            <a:spLocks noGrp="1"/>
          </p:cNvSpPr>
          <p:nvPr>
            <p:ph type="body" sz="quarter" idx="20"/>
          </p:nvPr>
        </p:nvSpPr>
        <p:spPr>
          <a:xfrm>
            <a:off x="2598765" y="2582334"/>
            <a:ext cx="7424064" cy="656167"/>
          </a:xfrm>
        </p:spPr>
        <p:txBody>
          <a:bodyPr>
            <a:normAutofit fontScale="92500" lnSpcReduction="20000"/>
          </a:bodyPr>
          <a:lstStyle/>
          <a:p>
            <a:r>
              <a:rPr lang="ru-RU" dirty="0"/>
              <a:t>Руководитель группы технических консультантов</a:t>
            </a:r>
            <a:r>
              <a:rPr lang="en-US" dirty="0"/>
              <a:t> Veeam Software</a:t>
            </a:r>
            <a:endParaRPr lang="ru-RU" dirty="0"/>
          </a:p>
          <a:p>
            <a:r>
              <a:rPr lang="en-US" dirty="0">
                <a:hlinkClick r:id="rId3"/>
              </a:rPr>
              <a:t>vitaly.savchenko@veeam.com</a:t>
            </a:r>
            <a:r>
              <a:rPr lang="en-US" dirty="0"/>
              <a:t> </a:t>
            </a:r>
            <a:endParaRPr lang="ru-RU" dirty="0"/>
          </a:p>
        </p:txBody>
      </p:sp>
      <p:pic>
        <p:nvPicPr>
          <p:cNvPr id="3" name="Picture 2">
            <a:extLst>
              <a:ext uri="{FF2B5EF4-FFF2-40B4-BE49-F238E27FC236}">
                <a16:creationId xmlns:a16="http://schemas.microsoft.com/office/drawing/2014/main" id="{04F16155-C09C-4A90-B47C-BF1FEE7E2ECD}"/>
              </a:ext>
            </a:extLst>
          </p:cNvPr>
          <p:cNvPicPr>
            <a:picLocks noChangeAspect="1"/>
          </p:cNvPicPr>
          <p:nvPr/>
        </p:nvPicPr>
        <p:blipFill rotWithShape="1">
          <a:blip r:embed="rId4"/>
          <a:srcRect b="13317"/>
          <a:stretch/>
        </p:blipFill>
        <p:spPr>
          <a:xfrm>
            <a:off x="438985" y="1582524"/>
            <a:ext cx="1610019" cy="1999621"/>
          </a:xfrm>
          <a:prstGeom prst="rect">
            <a:avLst/>
          </a:prstGeom>
        </p:spPr>
      </p:pic>
    </p:spTree>
    <p:extLst>
      <p:ext uri="{BB962C8B-B14F-4D97-AF65-F5344CB8AC3E}">
        <p14:creationId xmlns:p14="http://schemas.microsoft.com/office/powerpoint/2010/main" val="378962164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B023F6-ECEA-439F-B584-7006254C279C}"/>
              </a:ext>
            </a:extLst>
          </p:cNvPr>
          <p:cNvSpPr/>
          <p:nvPr/>
        </p:nvSpPr>
        <p:spPr bwMode="auto">
          <a:xfrm>
            <a:off x="5771978" y="2394466"/>
            <a:ext cx="5464431" cy="2522849"/>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218738" fontAlgn="base">
              <a:spcBef>
                <a:spcPct val="0"/>
              </a:spcBef>
              <a:spcAft>
                <a:spcPct val="0"/>
              </a:spcAft>
            </a:pPr>
            <a:endParaRPr lang="en-US" sz="2400" err="1">
              <a:solidFill>
                <a:schemeClr val="bg2"/>
              </a:solidFill>
              <a:latin typeface="+mj-lt"/>
              <a:ea typeface="Segoe UI" pitchFamily="34" charset="0"/>
              <a:cs typeface="Segoe UI" pitchFamily="34" charset="0"/>
            </a:endParaRPr>
          </a:p>
        </p:txBody>
      </p:sp>
      <p:sp>
        <p:nvSpPr>
          <p:cNvPr id="8" name="Rectangle 7">
            <a:extLst>
              <a:ext uri="{FF2B5EF4-FFF2-40B4-BE49-F238E27FC236}">
                <a16:creationId xmlns:a16="http://schemas.microsoft.com/office/drawing/2014/main" id="{78F09874-B3B9-43E8-8D0A-CDF244D9EB77}"/>
              </a:ext>
            </a:extLst>
          </p:cNvPr>
          <p:cNvSpPr/>
          <p:nvPr/>
        </p:nvSpPr>
        <p:spPr bwMode="auto">
          <a:xfrm>
            <a:off x="4404498" y="2888736"/>
            <a:ext cx="5464431" cy="2028579"/>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218738" fontAlgn="base">
              <a:spcBef>
                <a:spcPct val="0"/>
              </a:spcBef>
              <a:spcAft>
                <a:spcPct val="0"/>
              </a:spcAft>
            </a:pPr>
            <a:endParaRPr lang="en-US" sz="2400" err="1">
              <a:solidFill>
                <a:schemeClr val="bg2"/>
              </a:solidFill>
              <a:latin typeface="+mj-lt"/>
              <a:ea typeface="Segoe UI" pitchFamily="34" charset="0"/>
              <a:cs typeface="Segoe UI" pitchFamily="34" charset="0"/>
            </a:endParaRPr>
          </a:p>
        </p:txBody>
      </p:sp>
      <p:sp>
        <p:nvSpPr>
          <p:cNvPr id="6" name="Rectangle 5">
            <a:extLst>
              <a:ext uri="{FF2B5EF4-FFF2-40B4-BE49-F238E27FC236}">
                <a16:creationId xmlns:a16="http://schemas.microsoft.com/office/drawing/2014/main" id="{AAC45D64-9AB4-41E3-8A61-715FDAC91918}"/>
              </a:ext>
            </a:extLst>
          </p:cNvPr>
          <p:cNvSpPr/>
          <p:nvPr/>
        </p:nvSpPr>
        <p:spPr bwMode="auto">
          <a:xfrm>
            <a:off x="3119396" y="3339072"/>
            <a:ext cx="5585253" cy="157824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218738" fontAlgn="base">
              <a:spcBef>
                <a:spcPct val="0"/>
              </a:spcBef>
              <a:spcAft>
                <a:spcPct val="0"/>
              </a:spcAft>
            </a:pPr>
            <a:endParaRPr lang="en-US" sz="2400" err="1">
              <a:solidFill>
                <a:schemeClr val="bg2">
                  <a:lumMod val="75000"/>
                </a:schemeClr>
              </a:solidFill>
              <a:latin typeface="+mj-lt"/>
              <a:ea typeface="Segoe UI" pitchFamily="34" charset="0"/>
              <a:cs typeface="Segoe UI" pitchFamily="34" charset="0"/>
            </a:endParaRPr>
          </a:p>
        </p:txBody>
      </p:sp>
      <p:sp>
        <p:nvSpPr>
          <p:cNvPr id="5" name="Rectangle 4">
            <a:extLst>
              <a:ext uri="{FF2B5EF4-FFF2-40B4-BE49-F238E27FC236}">
                <a16:creationId xmlns:a16="http://schemas.microsoft.com/office/drawing/2014/main" id="{00AC0D5B-15B7-421A-ADC8-0D804BB41179}"/>
              </a:ext>
            </a:extLst>
          </p:cNvPr>
          <p:cNvSpPr/>
          <p:nvPr/>
        </p:nvSpPr>
        <p:spPr bwMode="auto">
          <a:xfrm>
            <a:off x="1867244" y="3811374"/>
            <a:ext cx="4712043" cy="110594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218738" fontAlgn="base">
              <a:spcBef>
                <a:spcPct val="0"/>
              </a:spcBef>
              <a:spcAft>
                <a:spcPct val="0"/>
              </a:spcAft>
            </a:pPr>
            <a:endParaRPr lang="en-US" sz="2400" err="1">
              <a:solidFill>
                <a:schemeClr val="bg2">
                  <a:lumMod val="75000"/>
                </a:schemeClr>
              </a:solidFill>
              <a:latin typeface="+mj-lt"/>
              <a:ea typeface="Segoe UI" pitchFamily="34" charset="0"/>
              <a:cs typeface="Segoe UI" pitchFamily="34" charset="0"/>
            </a:endParaRPr>
          </a:p>
        </p:txBody>
      </p:sp>
      <p:sp>
        <p:nvSpPr>
          <p:cNvPr id="4" name="Rectangle 3">
            <a:extLst>
              <a:ext uri="{FF2B5EF4-FFF2-40B4-BE49-F238E27FC236}">
                <a16:creationId xmlns:a16="http://schemas.microsoft.com/office/drawing/2014/main" id="{D5D4C515-560E-4178-9AE0-2F3CF9822C12}"/>
              </a:ext>
            </a:extLst>
          </p:cNvPr>
          <p:cNvSpPr/>
          <p:nvPr/>
        </p:nvSpPr>
        <p:spPr bwMode="auto">
          <a:xfrm>
            <a:off x="674470" y="4228755"/>
            <a:ext cx="3158871" cy="68855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218738" fontAlgn="base">
              <a:spcBef>
                <a:spcPct val="0"/>
              </a:spcBef>
              <a:spcAft>
                <a:spcPct val="0"/>
              </a:spcAft>
            </a:pPr>
            <a:endParaRPr lang="en-US" sz="2400" err="1">
              <a:solidFill>
                <a:schemeClr val="bg2"/>
              </a:solidFill>
              <a:latin typeface="+mj-lt"/>
              <a:ea typeface="Segoe UI" pitchFamily="34" charset="0"/>
              <a:cs typeface="Segoe UI" pitchFamily="34" charset="0"/>
            </a:endParaRPr>
          </a:p>
        </p:txBody>
      </p:sp>
      <p:sp>
        <p:nvSpPr>
          <p:cNvPr id="10" name="Rectangle 9">
            <a:extLst>
              <a:ext uri="{FF2B5EF4-FFF2-40B4-BE49-F238E27FC236}">
                <a16:creationId xmlns:a16="http://schemas.microsoft.com/office/drawing/2014/main" id="{718EFF64-733B-47E9-B2AD-B53CF680CF31}"/>
              </a:ext>
            </a:extLst>
          </p:cNvPr>
          <p:cNvSpPr/>
          <p:nvPr/>
        </p:nvSpPr>
        <p:spPr>
          <a:xfrm>
            <a:off x="698071" y="4261703"/>
            <a:ext cx="838115" cy="338554"/>
          </a:xfrm>
          <a:prstGeom prst="rect">
            <a:avLst/>
          </a:prstGeom>
        </p:spPr>
        <p:txBody>
          <a:bodyPr wrap="none">
            <a:spAutoFit/>
          </a:bodyPr>
          <a:lstStyle/>
          <a:p>
            <a:r>
              <a:rPr lang="en-US" sz="1600">
                <a:solidFill>
                  <a:schemeClr val="bg2"/>
                </a:solidFill>
                <a:latin typeface="Tahoma" panose="020B0604030504040204" pitchFamily="34" charset="0"/>
                <a:ea typeface="Tahoma" panose="020B0604030504040204" pitchFamily="34" charset="0"/>
                <a:cs typeface="Tahoma" panose="020B0604030504040204" pitchFamily="34" charset="0"/>
              </a:rPr>
              <a:t>Backup</a:t>
            </a:r>
            <a:endParaRPr lang="en-US" sz="1400">
              <a:solidFill>
                <a:schemeClr val="bg2"/>
              </a:solidFill>
            </a:endParaRPr>
          </a:p>
        </p:txBody>
      </p:sp>
      <p:sp>
        <p:nvSpPr>
          <p:cNvPr id="11" name="Rectangle 10">
            <a:extLst>
              <a:ext uri="{FF2B5EF4-FFF2-40B4-BE49-F238E27FC236}">
                <a16:creationId xmlns:a16="http://schemas.microsoft.com/office/drawing/2014/main" id="{07B075EE-8746-4980-847A-7FFB010F4A24}"/>
              </a:ext>
            </a:extLst>
          </p:cNvPr>
          <p:cNvSpPr/>
          <p:nvPr/>
        </p:nvSpPr>
        <p:spPr>
          <a:xfrm>
            <a:off x="1932545" y="3835399"/>
            <a:ext cx="1450460" cy="338554"/>
          </a:xfrm>
          <a:prstGeom prst="rect">
            <a:avLst/>
          </a:prstGeom>
        </p:spPr>
        <p:txBody>
          <a:bodyPr wrap="square">
            <a:spAutoFit/>
          </a:bodyPr>
          <a:lstStyle/>
          <a:p>
            <a:r>
              <a:rPr lang="en-US" sz="1600">
                <a:solidFill>
                  <a:schemeClr val="bg2"/>
                </a:solidFill>
                <a:latin typeface="Tahoma" panose="020B0604030504040204" pitchFamily="34" charset="0"/>
                <a:ea typeface="Tahoma" panose="020B0604030504040204" pitchFamily="34" charset="0"/>
                <a:cs typeface="Tahoma" panose="020B0604030504040204" pitchFamily="34" charset="0"/>
              </a:rPr>
              <a:t>Aggregation</a:t>
            </a:r>
            <a:endParaRPr lang="en-US" sz="1400">
              <a:solidFill>
                <a:schemeClr val="bg2"/>
              </a:solidFill>
            </a:endParaRPr>
          </a:p>
        </p:txBody>
      </p:sp>
      <p:sp>
        <p:nvSpPr>
          <p:cNvPr id="12" name="Rectangle 11">
            <a:extLst>
              <a:ext uri="{FF2B5EF4-FFF2-40B4-BE49-F238E27FC236}">
                <a16:creationId xmlns:a16="http://schemas.microsoft.com/office/drawing/2014/main" id="{4A9C4022-7FEB-44E3-8972-76A6A4EA26E4}"/>
              </a:ext>
            </a:extLst>
          </p:cNvPr>
          <p:cNvSpPr/>
          <p:nvPr/>
        </p:nvSpPr>
        <p:spPr>
          <a:xfrm>
            <a:off x="3129777" y="3379572"/>
            <a:ext cx="1450460" cy="338554"/>
          </a:xfrm>
          <a:prstGeom prst="rect">
            <a:avLst/>
          </a:prstGeom>
        </p:spPr>
        <p:txBody>
          <a:bodyPr wrap="square">
            <a:spAutoFit/>
          </a:bodyPr>
          <a:lstStyle/>
          <a:p>
            <a:r>
              <a:rPr lang="en-US" sz="1600">
                <a:solidFill>
                  <a:schemeClr val="bg2"/>
                </a:solidFill>
                <a:latin typeface="Tahoma" panose="020B0604030504040204" pitchFamily="34" charset="0"/>
                <a:ea typeface="Tahoma" panose="020B0604030504040204" pitchFamily="34" charset="0"/>
                <a:cs typeface="Tahoma" panose="020B0604030504040204" pitchFamily="34" charset="0"/>
              </a:rPr>
              <a:t>Visibility</a:t>
            </a:r>
            <a:endParaRPr lang="en-US" sz="1400">
              <a:solidFill>
                <a:schemeClr val="bg2"/>
              </a:solidFill>
            </a:endParaRPr>
          </a:p>
        </p:txBody>
      </p:sp>
      <p:sp>
        <p:nvSpPr>
          <p:cNvPr id="13" name="Rectangle 12">
            <a:extLst>
              <a:ext uri="{FF2B5EF4-FFF2-40B4-BE49-F238E27FC236}">
                <a16:creationId xmlns:a16="http://schemas.microsoft.com/office/drawing/2014/main" id="{2FFF25F1-DA0B-4F5B-903C-F3EB2F5B1301}"/>
              </a:ext>
            </a:extLst>
          </p:cNvPr>
          <p:cNvSpPr/>
          <p:nvPr/>
        </p:nvSpPr>
        <p:spPr>
          <a:xfrm>
            <a:off x="4461563" y="2958757"/>
            <a:ext cx="1450460" cy="338554"/>
          </a:xfrm>
          <a:prstGeom prst="rect">
            <a:avLst/>
          </a:prstGeom>
        </p:spPr>
        <p:txBody>
          <a:bodyPr wrap="square">
            <a:spAutoFit/>
          </a:bodyPr>
          <a:lstStyle/>
          <a:p>
            <a:r>
              <a:rPr lang="en-US" sz="1600">
                <a:solidFill>
                  <a:schemeClr val="bg2"/>
                </a:solidFill>
                <a:latin typeface="Tahoma" panose="020B0604030504040204" pitchFamily="34" charset="0"/>
                <a:ea typeface="Tahoma" panose="020B0604030504040204" pitchFamily="34" charset="0"/>
                <a:cs typeface="Tahoma" panose="020B0604030504040204" pitchFamily="34" charset="0"/>
              </a:rPr>
              <a:t>Orchestration</a:t>
            </a:r>
            <a:r>
              <a:rPr lang="en-US" sz="1600">
                <a:solidFill>
                  <a:srgbClr val="00B336"/>
                </a:solidFill>
                <a:latin typeface="Tahoma" panose="020B0604030504040204" pitchFamily="34" charset="0"/>
                <a:ea typeface="Tahoma" panose="020B0604030504040204" pitchFamily="34" charset="0"/>
                <a:cs typeface="Tahoma" panose="020B0604030504040204" pitchFamily="34" charset="0"/>
              </a:rPr>
              <a:t> </a:t>
            </a:r>
            <a:endParaRPr lang="en-US" sz="1400">
              <a:solidFill>
                <a:srgbClr val="00B336"/>
              </a:solidFill>
            </a:endParaRPr>
          </a:p>
        </p:txBody>
      </p:sp>
      <p:sp>
        <p:nvSpPr>
          <p:cNvPr id="14" name="Rectangle 13">
            <a:extLst>
              <a:ext uri="{FF2B5EF4-FFF2-40B4-BE49-F238E27FC236}">
                <a16:creationId xmlns:a16="http://schemas.microsoft.com/office/drawing/2014/main" id="{3FFED0C2-381E-45A9-BD8F-304A61908B20}"/>
              </a:ext>
            </a:extLst>
          </p:cNvPr>
          <p:cNvSpPr/>
          <p:nvPr/>
        </p:nvSpPr>
        <p:spPr>
          <a:xfrm>
            <a:off x="5777467" y="2394466"/>
            <a:ext cx="1450460" cy="338554"/>
          </a:xfrm>
          <a:prstGeom prst="rect">
            <a:avLst/>
          </a:prstGeom>
        </p:spPr>
        <p:txBody>
          <a:bodyPr wrap="square">
            <a:spAutoFit/>
          </a:bodyPr>
          <a:lstStyle/>
          <a:p>
            <a:r>
              <a:rPr lang="en-US" sz="1600">
                <a:solidFill>
                  <a:schemeClr val="bg2"/>
                </a:solidFill>
                <a:latin typeface="Tahoma" panose="020B0604030504040204" pitchFamily="34" charset="0"/>
                <a:ea typeface="Tahoma" panose="020B0604030504040204" pitchFamily="34" charset="0"/>
                <a:cs typeface="Tahoma" panose="020B0604030504040204" pitchFamily="34" charset="0"/>
              </a:rPr>
              <a:t>Automation </a:t>
            </a:r>
            <a:endParaRPr lang="en-US" sz="1400">
              <a:solidFill>
                <a:schemeClr val="bg2"/>
              </a:solidFill>
            </a:endParaRPr>
          </a:p>
        </p:txBody>
      </p:sp>
      <p:sp>
        <p:nvSpPr>
          <p:cNvPr id="15" name="Rectangle 14">
            <a:extLst>
              <a:ext uri="{FF2B5EF4-FFF2-40B4-BE49-F238E27FC236}">
                <a16:creationId xmlns:a16="http://schemas.microsoft.com/office/drawing/2014/main" id="{842C324F-07F4-4C54-AE5C-14D60CC2D24A}"/>
              </a:ext>
            </a:extLst>
          </p:cNvPr>
          <p:cNvSpPr/>
          <p:nvPr/>
        </p:nvSpPr>
        <p:spPr bwMode="auto">
          <a:xfrm>
            <a:off x="674469" y="4990415"/>
            <a:ext cx="10561939" cy="688559"/>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218738" fontAlgn="base">
              <a:spcBef>
                <a:spcPct val="0"/>
              </a:spcBef>
              <a:spcAft>
                <a:spcPct val="0"/>
              </a:spcAft>
            </a:pPr>
            <a:endParaRPr lang="en-US" sz="2400" err="1">
              <a:solidFill>
                <a:schemeClr val="bg2"/>
              </a:solidFill>
              <a:latin typeface="+mj-lt"/>
              <a:ea typeface="Segoe UI" pitchFamily="34" charset="0"/>
              <a:cs typeface="Segoe UI" pitchFamily="34" charset="0"/>
            </a:endParaRPr>
          </a:p>
        </p:txBody>
      </p:sp>
      <p:sp>
        <p:nvSpPr>
          <p:cNvPr id="16" name="Rectangle 15">
            <a:extLst>
              <a:ext uri="{FF2B5EF4-FFF2-40B4-BE49-F238E27FC236}">
                <a16:creationId xmlns:a16="http://schemas.microsoft.com/office/drawing/2014/main" id="{57398BD7-4709-4564-A65A-33321BAB4105}"/>
              </a:ext>
            </a:extLst>
          </p:cNvPr>
          <p:cNvSpPr/>
          <p:nvPr/>
        </p:nvSpPr>
        <p:spPr>
          <a:xfrm>
            <a:off x="2483529" y="5129508"/>
            <a:ext cx="1488613" cy="379656"/>
          </a:xfrm>
          <a:prstGeom prst="rect">
            <a:avLst/>
          </a:prstGeom>
        </p:spPr>
        <p:txBody>
          <a:bodyPr wrap="none">
            <a:spAutoFit/>
          </a:bodyPr>
          <a:lstStyle/>
          <a:p>
            <a:r>
              <a:rPr lang="en-US" sz="1867">
                <a:solidFill>
                  <a:srgbClr val="00B050"/>
                </a:solidFill>
                <a:latin typeface="Tahoma" panose="020B0604030504040204" pitchFamily="34" charset="0"/>
                <a:ea typeface="Tahoma" panose="020B0604030504040204" pitchFamily="34" charset="0"/>
                <a:cs typeface="Tahoma" panose="020B0604030504040204" pitchFamily="34" charset="0"/>
              </a:rPr>
              <a:t>Policy Based</a:t>
            </a:r>
            <a:endParaRPr lang="en-US" sz="1467">
              <a:solidFill>
                <a:srgbClr val="00B050"/>
              </a:solidFill>
            </a:endParaRPr>
          </a:p>
        </p:txBody>
      </p:sp>
      <p:sp>
        <p:nvSpPr>
          <p:cNvPr id="17" name="Rectangle 16">
            <a:extLst>
              <a:ext uri="{FF2B5EF4-FFF2-40B4-BE49-F238E27FC236}">
                <a16:creationId xmlns:a16="http://schemas.microsoft.com/office/drawing/2014/main" id="{3620B254-CD96-4341-9C2A-02BF76456904}"/>
              </a:ext>
            </a:extLst>
          </p:cNvPr>
          <p:cNvSpPr/>
          <p:nvPr/>
        </p:nvSpPr>
        <p:spPr>
          <a:xfrm>
            <a:off x="7768965" y="5129507"/>
            <a:ext cx="1809150" cy="379656"/>
          </a:xfrm>
          <a:prstGeom prst="rect">
            <a:avLst/>
          </a:prstGeom>
        </p:spPr>
        <p:txBody>
          <a:bodyPr wrap="none">
            <a:spAutoFit/>
          </a:bodyPr>
          <a:lstStyle/>
          <a:p>
            <a:r>
              <a:rPr lang="en-US" sz="1867">
                <a:solidFill>
                  <a:srgbClr val="93EB20"/>
                </a:solidFill>
                <a:latin typeface="Tahoma" panose="020B0604030504040204" pitchFamily="34" charset="0"/>
                <a:ea typeface="Tahoma" panose="020B0604030504040204" pitchFamily="34" charset="0"/>
                <a:cs typeface="Tahoma" panose="020B0604030504040204" pitchFamily="34" charset="0"/>
              </a:rPr>
              <a:t>Behavior Based</a:t>
            </a:r>
            <a:endParaRPr lang="en-US" sz="1467">
              <a:solidFill>
                <a:srgbClr val="93EB20"/>
              </a:solidFill>
            </a:endParaRPr>
          </a:p>
        </p:txBody>
      </p:sp>
      <p:sp>
        <p:nvSpPr>
          <p:cNvPr id="18" name="Rectangle 17">
            <a:extLst>
              <a:ext uri="{FF2B5EF4-FFF2-40B4-BE49-F238E27FC236}">
                <a16:creationId xmlns:a16="http://schemas.microsoft.com/office/drawing/2014/main" id="{28FED918-7C25-480D-9F13-FBA43A1AEA5F}"/>
              </a:ext>
            </a:extLst>
          </p:cNvPr>
          <p:cNvSpPr/>
          <p:nvPr/>
        </p:nvSpPr>
        <p:spPr>
          <a:xfrm>
            <a:off x="742208" y="3842948"/>
            <a:ext cx="803425" cy="338554"/>
          </a:xfrm>
          <a:prstGeom prst="rect">
            <a:avLst/>
          </a:prstGeom>
        </p:spPr>
        <p:txBody>
          <a:bodyPr wrap="none">
            <a:spAutoFit/>
          </a:bodyPr>
          <a:lstStyle/>
          <a:p>
            <a:r>
              <a:rPr lang="ru-RU" sz="1600" dirty="0">
                <a:solidFill>
                  <a:srgbClr val="005F4B"/>
                </a:solidFill>
                <a:latin typeface="Tahoma" panose="020B0604030504040204" pitchFamily="34" charset="0"/>
                <a:ea typeface="Tahoma" panose="020B0604030504040204" pitchFamily="34" charset="0"/>
                <a:cs typeface="Tahoma" panose="020B0604030504040204" pitchFamily="34" charset="0"/>
              </a:rPr>
              <a:t>Этап</a:t>
            </a:r>
            <a:r>
              <a:rPr lang="en-US" sz="1600" dirty="0">
                <a:solidFill>
                  <a:srgbClr val="005F4B"/>
                </a:solidFill>
                <a:latin typeface="Tahoma" panose="020B0604030504040204" pitchFamily="34" charset="0"/>
                <a:ea typeface="Tahoma" panose="020B0604030504040204" pitchFamily="34" charset="0"/>
                <a:cs typeface="Tahoma" panose="020B0604030504040204" pitchFamily="34" charset="0"/>
              </a:rPr>
              <a:t> 1</a:t>
            </a:r>
            <a:endParaRPr lang="en-US" sz="1400" dirty="0">
              <a:solidFill>
                <a:srgbClr val="005F4B"/>
              </a:solidFill>
            </a:endParaRPr>
          </a:p>
        </p:txBody>
      </p:sp>
      <p:sp>
        <p:nvSpPr>
          <p:cNvPr id="19" name="Rectangle 18">
            <a:extLst>
              <a:ext uri="{FF2B5EF4-FFF2-40B4-BE49-F238E27FC236}">
                <a16:creationId xmlns:a16="http://schemas.microsoft.com/office/drawing/2014/main" id="{351F9CCB-AB14-4D82-8A83-83E7774B1D6A}"/>
              </a:ext>
            </a:extLst>
          </p:cNvPr>
          <p:cNvSpPr/>
          <p:nvPr/>
        </p:nvSpPr>
        <p:spPr>
          <a:xfrm>
            <a:off x="1844976" y="3373216"/>
            <a:ext cx="803425" cy="338554"/>
          </a:xfrm>
          <a:prstGeom prst="rect">
            <a:avLst/>
          </a:prstGeom>
        </p:spPr>
        <p:txBody>
          <a:bodyPr wrap="none">
            <a:spAutoFit/>
          </a:bodyPr>
          <a:lstStyle/>
          <a:p>
            <a:r>
              <a:rPr lang="ru-RU" sz="1600" dirty="0">
                <a:solidFill>
                  <a:srgbClr val="005F4B"/>
                </a:solidFill>
                <a:latin typeface="Tahoma" panose="020B0604030504040204" pitchFamily="34" charset="0"/>
                <a:ea typeface="Tahoma" panose="020B0604030504040204" pitchFamily="34" charset="0"/>
                <a:cs typeface="Tahoma" panose="020B0604030504040204" pitchFamily="34" charset="0"/>
              </a:rPr>
              <a:t>Этап</a:t>
            </a:r>
            <a:r>
              <a:rPr lang="en-US" sz="1600" dirty="0">
                <a:solidFill>
                  <a:srgbClr val="005F4B"/>
                </a:solidFill>
                <a:latin typeface="Tahoma" panose="020B0604030504040204" pitchFamily="34" charset="0"/>
                <a:ea typeface="Tahoma" panose="020B0604030504040204" pitchFamily="34" charset="0"/>
                <a:cs typeface="Tahoma" panose="020B0604030504040204" pitchFamily="34" charset="0"/>
              </a:rPr>
              <a:t> 2</a:t>
            </a:r>
            <a:endParaRPr lang="en-US" sz="1400" dirty="0">
              <a:solidFill>
                <a:srgbClr val="005F4B"/>
              </a:solidFill>
            </a:endParaRPr>
          </a:p>
        </p:txBody>
      </p:sp>
      <p:sp>
        <p:nvSpPr>
          <p:cNvPr id="20" name="Rectangle 19">
            <a:extLst>
              <a:ext uri="{FF2B5EF4-FFF2-40B4-BE49-F238E27FC236}">
                <a16:creationId xmlns:a16="http://schemas.microsoft.com/office/drawing/2014/main" id="{B440D038-999C-4BE3-9FC8-53A97E7BCE6C}"/>
              </a:ext>
            </a:extLst>
          </p:cNvPr>
          <p:cNvSpPr/>
          <p:nvPr/>
        </p:nvSpPr>
        <p:spPr>
          <a:xfrm>
            <a:off x="3105752" y="2918256"/>
            <a:ext cx="803425" cy="338554"/>
          </a:xfrm>
          <a:prstGeom prst="rect">
            <a:avLst/>
          </a:prstGeom>
        </p:spPr>
        <p:txBody>
          <a:bodyPr wrap="none">
            <a:spAutoFit/>
          </a:bodyPr>
          <a:lstStyle/>
          <a:p>
            <a:r>
              <a:rPr lang="ru-RU" sz="1600" dirty="0">
                <a:solidFill>
                  <a:srgbClr val="005F4B"/>
                </a:solidFill>
                <a:latin typeface="Tahoma" panose="020B0604030504040204" pitchFamily="34" charset="0"/>
                <a:ea typeface="Tahoma" panose="020B0604030504040204" pitchFamily="34" charset="0"/>
                <a:cs typeface="Tahoma" panose="020B0604030504040204" pitchFamily="34" charset="0"/>
              </a:rPr>
              <a:t>Этап </a:t>
            </a:r>
            <a:r>
              <a:rPr lang="en-US" sz="1600" dirty="0">
                <a:solidFill>
                  <a:srgbClr val="005F4B"/>
                </a:solidFill>
                <a:latin typeface="Tahoma" panose="020B0604030504040204" pitchFamily="34" charset="0"/>
                <a:ea typeface="Tahoma" panose="020B0604030504040204" pitchFamily="34" charset="0"/>
                <a:cs typeface="Tahoma" panose="020B0604030504040204" pitchFamily="34" charset="0"/>
              </a:rPr>
              <a:t>3</a:t>
            </a:r>
            <a:endParaRPr lang="en-US" sz="1400" dirty="0">
              <a:solidFill>
                <a:srgbClr val="005F4B"/>
              </a:solidFill>
            </a:endParaRPr>
          </a:p>
        </p:txBody>
      </p:sp>
      <p:sp>
        <p:nvSpPr>
          <p:cNvPr id="21" name="Rectangle 20">
            <a:extLst>
              <a:ext uri="{FF2B5EF4-FFF2-40B4-BE49-F238E27FC236}">
                <a16:creationId xmlns:a16="http://schemas.microsoft.com/office/drawing/2014/main" id="{51EDA336-CB95-4A61-97C6-FA61FC008891}"/>
              </a:ext>
            </a:extLst>
          </p:cNvPr>
          <p:cNvSpPr/>
          <p:nvPr/>
        </p:nvSpPr>
        <p:spPr>
          <a:xfrm>
            <a:off x="4404498" y="2427076"/>
            <a:ext cx="803425" cy="338554"/>
          </a:xfrm>
          <a:prstGeom prst="rect">
            <a:avLst/>
          </a:prstGeom>
        </p:spPr>
        <p:txBody>
          <a:bodyPr wrap="none">
            <a:spAutoFit/>
          </a:bodyPr>
          <a:lstStyle/>
          <a:p>
            <a:r>
              <a:rPr lang="ru-RU" sz="1600" dirty="0">
                <a:solidFill>
                  <a:srgbClr val="005F4B"/>
                </a:solidFill>
                <a:latin typeface="Tahoma" panose="020B0604030504040204" pitchFamily="34" charset="0"/>
                <a:ea typeface="Tahoma" panose="020B0604030504040204" pitchFamily="34" charset="0"/>
                <a:cs typeface="Tahoma" panose="020B0604030504040204" pitchFamily="34" charset="0"/>
              </a:rPr>
              <a:t>Этап</a:t>
            </a:r>
            <a:r>
              <a:rPr lang="en-US" sz="1600" dirty="0">
                <a:solidFill>
                  <a:srgbClr val="005F4B"/>
                </a:solidFill>
                <a:latin typeface="Tahoma" panose="020B0604030504040204" pitchFamily="34" charset="0"/>
                <a:ea typeface="Tahoma" panose="020B0604030504040204" pitchFamily="34" charset="0"/>
                <a:cs typeface="Tahoma" panose="020B0604030504040204" pitchFamily="34" charset="0"/>
              </a:rPr>
              <a:t> 4</a:t>
            </a:r>
            <a:endParaRPr lang="en-US" sz="1400" dirty="0">
              <a:solidFill>
                <a:srgbClr val="005F4B"/>
              </a:solidFill>
            </a:endParaRPr>
          </a:p>
        </p:txBody>
      </p:sp>
      <p:sp>
        <p:nvSpPr>
          <p:cNvPr id="22" name="Rectangle 21">
            <a:extLst>
              <a:ext uri="{FF2B5EF4-FFF2-40B4-BE49-F238E27FC236}">
                <a16:creationId xmlns:a16="http://schemas.microsoft.com/office/drawing/2014/main" id="{FCF9A807-05AF-42EE-8755-0E300AA99454}"/>
              </a:ext>
            </a:extLst>
          </p:cNvPr>
          <p:cNvSpPr/>
          <p:nvPr/>
        </p:nvSpPr>
        <p:spPr>
          <a:xfrm>
            <a:off x="5771978" y="2014150"/>
            <a:ext cx="803425" cy="338554"/>
          </a:xfrm>
          <a:prstGeom prst="rect">
            <a:avLst/>
          </a:prstGeom>
        </p:spPr>
        <p:txBody>
          <a:bodyPr wrap="none">
            <a:spAutoFit/>
          </a:bodyPr>
          <a:lstStyle/>
          <a:p>
            <a:r>
              <a:rPr lang="ru-RU" sz="1600" dirty="0">
                <a:solidFill>
                  <a:srgbClr val="005F4B"/>
                </a:solidFill>
                <a:latin typeface="Tahoma" panose="020B0604030504040204" pitchFamily="34" charset="0"/>
                <a:ea typeface="Tahoma" panose="020B0604030504040204" pitchFamily="34" charset="0"/>
                <a:cs typeface="Tahoma" panose="020B0604030504040204" pitchFamily="34" charset="0"/>
              </a:rPr>
              <a:t>Этап</a:t>
            </a:r>
            <a:r>
              <a:rPr lang="en-US" sz="1600" dirty="0">
                <a:solidFill>
                  <a:srgbClr val="005F4B"/>
                </a:solidFill>
                <a:latin typeface="Tahoma" panose="020B0604030504040204" pitchFamily="34" charset="0"/>
                <a:ea typeface="Tahoma" panose="020B0604030504040204" pitchFamily="34" charset="0"/>
                <a:cs typeface="Tahoma" panose="020B0604030504040204" pitchFamily="34" charset="0"/>
              </a:rPr>
              <a:t> 5</a:t>
            </a:r>
            <a:endParaRPr lang="en-US" sz="1400" dirty="0">
              <a:solidFill>
                <a:srgbClr val="005F4B"/>
              </a:solidFill>
            </a:endParaRPr>
          </a:p>
        </p:txBody>
      </p:sp>
      <p:sp>
        <p:nvSpPr>
          <p:cNvPr id="24" name="Title 23">
            <a:extLst>
              <a:ext uri="{FF2B5EF4-FFF2-40B4-BE49-F238E27FC236}">
                <a16:creationId xmlns:a16="http://schemas.microsoft.com/office/drawing/2014/main" id="{06B64525-A0FE-4C87-95E7-6B2A2F406F0D}"/>
              </a:ext>
            </a:extLst>
          </p:cNvPr>
          <p:cNvSpPr>
            <a:spLocks noGrp="1"/>
          </p:cNvSpPr>
          <p:nvPr>
            <p:ph type="title"/>
          </p:nvPr>
        </p:nvSpPr>
        <p:spPr>
          <a:xfrm>
            <a:off x="314633" y="371505"/>
            <a:ext cx="8983153" cy="1320800"/>
          </a:xfrm>
        </p:spPr>
        <p:txBody>
          <a:bodyPr>
            <a:normAutofit fontScale="90000"/>
          </a:bodyPr>
          <a:lstStyle/>
          <a:p>
            <a:r>
              <a:rPr lang="ru-RU" sz="4400" dirty="0"/>
              <a:t>5 этапов “Умного управления данными”</a:t>
            </a:r>
          </a:p>
        </p:txBody>
      </p:sp>
    </p:spTree>
    <p:extLst>
      <p:ext uri="{BB962C8B-B14F-4D97-AF65-F5344CB8AC3E}">
        <p14:creationId xmlns:p14="http://schemas.microsoft.com/office/powerpoint/2010/main" val="182750531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FEFC8-E365-435F-9ED0-BF1463AD598B}"/>
              </a:ext>
            </a:extLst>
          </p:cNvPr>
          <p:cNvSpPr>
            <a:spLocks noGrp="1"/>
          </p:cNvSpPr>
          <p:nvPr>
            <p:ph sz="quarter" idx="11"/>
          </p:nvPr>
        </p:nvSpPr>
        <p:spPr>
          <a:xfrm>
            <a:off x="519710" y="1186409"/>
            <a:ext cx="9081490" cy="1957175"/>
          </a:xfrm>
        </p:spPr>
        <p:txBody>
          <a:bodyPr/>
          <a:lstStyle/>
          <a:p>
            <a:pPr marL="0" indent="0">
              <a:buNone/>
            </a:pPr>
            <a:r>
              <a:rPr lang="ru-RU" sz="2800" b="1" dirty="0">
                <a:solidFill>
                  <a:schemeClr val="tx1"/>
                </a:solidFill>
              </a:rPr>
              <a:t>Цель</a:t>
            </a:r>
            <a:r>
              <a:rPr lang="ru-RU" sz="2800" dirty="0">
                <a:solidFill>
                  <a:schemeClr val="tx1"/>
                </a:solidFill>
              </a:rPr>
              <a:t> – резервное копирование ВСЕГО, для уменьшения потерь</a:t>
            </a:r>
            <a:endParaRPr lang="en-US" sz="2800" dirty="0">
              <a:solidFill>
                <a:schemeClr val="tx1"/>
              </a:solidFill>
            </a:endParaRPr>
          </a:p>
        </p:txBody>
      </p:sp>
      <p:graphicFrame>
        <p:nvGraphicFramePr>
          <p:cNvPr id="4" name="Chart 3">
            <a:extLst>
              <a:ext uri="{FF2B5EF4-FFF2-40B4-BE49-F238E27FC236}">
                <a16:creationId xmlns:a16="http://schemas.microsoft.com/office/drawing/2014/main" id="{47CA9861-F120-4291-BD0F-2E6AD4CCC10C}"/>
              </a:ext>
            </a:extLst>
          </p:cNvPr>
          <p:cNvGraphicFramePr/>
          <p:nvPr/>
        </p:nvGraphicFramePr>
        <p:xfrm>
          <a:off x="2311440" y="1877712"/>
          <a:ext cx="3238104" cy="267474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A763CCB-3445-4ACF-BC60-6426105A53AA}"/>
              </a:ext>
            </a:extLst>
          </p:cNvPr>
          <p:cNvSpPr txBox="1"/>
          <p:nvPr/>
        </p:nvSpPr>
        <p:spPr>
          <a:xfrm>
            <a:off x="3096146" y="2944599"/>
            <a:ext cx="1732649" cy="584775"/>
          </a:xfrm>
          <a:prstGeom prst="rect">
            <a:avLst/>
          </a:prstGeom>
        </p:spPr>
        <p:txBody>
          <a:bodyPr wrap="square" rtlCol="0" anchor="ctr">
            <a:spAutoFit/>
          </a:bodyPr>
          <a:lstStyle/>
          <a:p>
            <a:pPr algn="ctr"/>
            <a:r>
              <a:rPr lang="en-US" sz="3200" b="1" dirty="0">
                <a:solidFill>
                  <a:srgbClr val="00B336"/>
                </a:solidFill>
              </a:rPr>
              <a:t>82%</a:t>
            </a:r>
          </a:p>
        </p:txBody>
      </p:sp>
      <p:sp>
        <p:nvSpPr>
          <p:cNvPr id="6" name="TextBox 5">
            <a:extLst>
              <a:ext uri="{FF2B5EF4-FFF2-40B4-BE49-F238E27FC236}">
                <a16:creationId xmlns:a16="http://schemas.microsoft.com/office/drawing/2014/main" id="{AEAA6519-AEB7-4623-924D-AF36EEA9F996}"/>
              </a:ext>
            </a:extLst>
          </p:cNvPr>
          <p:cNvSpPr txBox="1"/>
          <p:nvPr/>
        </p:nvSpPr>
        <p:spPr>
          <a:xfrm>
            <a:off x="1580817" y="4901869"/>
            <a:ext cx="4056991" cy="1077026"/>
          </a:xfrm>
          <a:prstGeom prst="rect">
            <a:avLst/>
          </a:prstGeom>
        </p:spPr>
        <p:txBody>
          <a:bodyPr wrap="square" rtlCol="0" anchor="ctr">
            <a:spAutoFit/>
          </a:bodyPr>
          <a:lstStyle/>
          <a:p>
            <a:pPr algn="ctr"/>
            <a:r>
              <a:rPr lang="ru-RU" sz="2133" dirty="0">
                <a:solidFill>
                  <a:schemeClr val="tx1">
                    <a:lumMod val="65000"/>
                    <a:lumOff val="35000"/>
                  </a:schemeClr>
                </a:solidFill>
              </a:rPr>
              <a:t>Признают разрыв между ожиданиями от </a:t>
            </a:r>
            <a:r>
              <a:rPr lang="en-US" sz="2133" dirty="0">
                <a:solidFill>
                  <a:schemeClr val="tx1">
                    <a:lumMod val="65000"/>
                    <a:lumOff val="35000"/>
                  </a:schemeClr>
                </a:solidFill>
              </a:rPr>
              <a:t>IT </a:t>
            </a:r>
            <a:r>
              <a:rPr lang="ru-RU" sz="2133" dirty="0">
                <a:solidFill>
                  <a:schemeClr val="tx1">
                    <a:lumMod val="65000"/>
                    <a:lumOff val="35000"/>
                  </a:schemeClr>
                </a:solidFill>
              </a:rPr>
              <a:t>и что </a:t>
            </a:r>
            <a:r>
              <a:rPr lang="en-US" sz="2133" dirty="0">
                <a:solidFill>
                  <a:schemeClr val="tx1">
                    <a:lumMod val="65000"/>
                    <a:lumOff val="35000"/>
                  </a:schemeClr>
                </a:solidFill>
              </a:rPr>
              <a:t>IT </a:t>
            </a:r>
            <a:r>
              <a:rPr lang="ru-RU" sz="2133" dirty="0">
                <a:solidFill>
                  <a:schemeClr val="tx1">
                    <a:lumMod val="65000"/>
                    <a:lumOff val="35000"/>
                  </a:schemeClr>
                </a:solidFill>
              </a:rPr>
              <a:t>может предостваить</a:t>
            </a:r>
            <a:endParaRPr lang="en-US" sz="2133" dirty="0">
              <a:solidFill>
                <a:schemeClr val="tx1">
                  <a:lumMod val="65000"/>
                  <a:lumOff val="35000"/>
                </a:schemeClr>
              </a:solidFill>
            </a:endParaRPr>
          </a:p>
        </p:txBody>
      </p:sp>
      <p:graphicFrame>
        <p:nvGraphicFramePr>
          <p:cNvPr id="7" name="Chart 6">
            <a:extLst>
              <a:ext uri="{FF2B5EF4-FFF2-40B4-BE49-F238E27FC236}">
                <a16:creationId xmlns:a16="http://schemas.microsoft.com/office/drawing/2014/main" id="{D53F7332-7ED8-4F75-A8EC-57B16ED0A12B}"/>
              </a:ext>
            </a:extLst>
          </p:cNvPr>
          <p:cNvGraphicFramePr/>
          <p:nvPr/>
        </p:nvGraphicFramePr>
        <p:xfrm>
          <a:off x="6316495" y="1971617"/>
          <a:ext cx="3993696" cy="263153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6A4E67CD-4E78-4C5B-A732-9AB381BE4F24}"/>
              </a:ext>
            </a:extLst>
          </p:cNvPr>
          <p:cNvSpPr txBox="1"/>
          <p:nvPr/>
        </p:nvSpPr>
        <p:spPr>
          <a:xfrm>
            <a:off x="7468525" y="2944597"/>
            <a:ext cx="1689636" cy="584775"/>
          </a:xfrm>
          <a:prstGeom prst="rect">
            <a:avLst/>
          </a:prstGeom>
        </p:spPr>
        <p:txBody>
          <a:bodyPr wrap="square" rtlCol="0" anchor="ctr">
            <a:spAutoFit/>
          </a:bodyPr>
          <a:lstStyle/>
          <a:p>
            <a:pPr algn="ctr"/>
            <a:r>
              <a:rPr lang="en-US" sz="3200" b="1" dirty="0">
                <a:solidFill>
                  <a:srgbClr val="00604B"/>
                </a:solidFill>
              </a:rPr>
              <a:t>66%</a:t>
            </a:r>
          </a:p>
        </p:txBody>
      </p:sp>
      <p:sp>
        <p:nvSpPr>
          <p:cNvPr id="10" name="TextBox 9">
            <a:extLst>
              <a:ext uri="{FF2B5EF4-FFF2-40B4-BE49-F238E27FC236}">
                <a16:creationId xmlns:a16="http://schemas.microsoft.com/office/drawing/2014/main" id="{E223200E-784A-4799-83B2-A46F517EB23C}"/>
              </a:ext>
            </a:extLst>
          </p:cNvPr>
          <p:cNvSpPr txBox="1"/>
          <p:nvPr/>
        </p:nvSpPr>
        <p:spPr>
          <a:xfrm>
            <a:off x="6309904" y="5065984"/>
            <a:ext cx="4301280" cy="748795"/>
          </a:xfrm>
          <a:prstGeom prst="rect">
            <a:avLst/>
          </a:prstGeom>
        </p:spPr>
        <p:txBody>
          <a:bodyPr wrap="square" rtlCol="0" anchor="ctr">
            <a:spAutoFit/>
          </a:bodyPr>
          <a:lstStyle/>
          <a:p>
            <a:pPr algn="ctr"/>
            <a:r>
              <a:rPr lang="ru-RU" sz="2133" dirty="0">
                <a:solidFill>
                  <a:schemeClr val="tx1">
                    <a:lumMod val="65000"/>
                    <a:lumOff val="35000"/>
                  </a:schemeClr>
                </a:solidFill>
              </a:rPr>
              <a:t>Признают, что это связано с внеплановыми простоями</a:t>
            </a:r>
            <a:endParaRPr lang="en-US" sz="2133" dirty="0">
              <a:solidFill>
                <a:schemeClr val="tx1">
                  <a:lumMod val="65000"/>
                  <a:lumOff val="35000"/>
                </a:schemeClr>
              </a:solidFill>
            </a:endParaRPr>
          </a:p>
        </p:txBody>
      </p:sp>
      <p:sp>
        <p:nvSpPr>
          <p:cNvPr id="11" name="Title 10">
            <a:extLst>
              <a:ext uri="{FF2B5EF4-FFF2-40B4-BE49-F238E27FC236}">
                <a16:creationId xmlns:a16="http://schemas.microsoft.com/office/drawing/2014/main" id="{989D31FB-86D2-455B-87B7-71F4897407B8}"/>
              </a:ext>
            </a:extLst>
          </p:cNvPr>
          <p:cNvSpPr>
            <a:spLocks noGrp="1"/>
          </p:cNvSpPr>
          <p:nvPr>
            <p:ph type="title"/>
          </p:nvPr>
        </p:nvSpPr>
        <p:spPr>
          <a:xfrm>
            <a:off x="361648" y="228614"/>
            <a:ext cx="8596668" cy="1320800"/>
          </a:xfrm>
        </p:spPr>
        <p:txBody>
          <a:bodyPr>
            <a:normAutofit/>
          </a:bodyPr>
          <a:lstStyle/>
          <a:p>
            <a:r>
              <a:rPr lang="ru-RU" sz="4400" dirty="0"/>
              <a:t>Этап 1: Резервное копирование</a:t>
            </a:r>
          </a:p>
        </p:txBody>
      </p:sp>
    </p:spTree>
    <p:extLst>
      <p:ext uri="{BB962C8B-B14F-4D97-AF65-F5344CB8AC3E}">
        <p14:creationId xmlns:p14="http://schemas.microsoft.com/office/powerpoint/2010/main" val="89359532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9509" y="260650"/>
            <a:ext cx="8363939" cy="1395253"/>
          </a:xfrm>
        </p:spPr>
        <p:txBody>
          <a:bodyPr/>
          <a:lstStyle/>
          <a:p>
            <a:pPr algn="ctr"/>
            <a:r>
              <a:rPr lang="ru-RU" b="1" dirty="0"/>
              <a:t>ЭТО ПРОЦЕСС</a:t>
            </a:r>
            <a:br>
              <a:rPr lang="ru-RU" b="1" dirty="0"/>
            </a:br>
            <a:r>
              <a:rPr lang="ru-RU" sz="3200" dirty="0">
                <a:solidFill>
                  <a:schemeClr val="tx1">
                    <a:lumMod val="50000"/>
                    <a:lumOff val="50000"/>
                  </a:schemeClr>
                </a:solidFill>
              </a:rPr>
              <a:t>который учитывает потребности бизнеса</a:t>
            </a:r>
            <a:endParaRPr lang="ru-RU" b="1" dirty="0">
              <a:solidFill>
                <a:schemeClr val="tx1">
                  <a:lumMod val="50000"/>
                  <a:lumOff val="50000"/>
                </a:schemeClr>
              </a:solidFill>
            </a:endParaRPr>
          </a:p>
        </p:txBody>
      </p:sp>
      <p:pic>
        <p:nvPicPr>
          <p:cNvPr id="2" name="Рисунок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72177" y="1508787"/>
            <a:ext cx="4978600" cy="4978600"/>
          </a:xfrm>
          <a:prstGeom prst="rect">
            <a:avLst/>
          </a:prstGeom>
        </p:spPr>
      </p:pic>
    </p:spTree>
    <p:extLst>
      <p:ext uri="{BB962C8B-B14F-4D97-AF65-F5344CB8AC3E}">
        <p14:creationId xmlns:p14="http://schemas.microsoft.com/office/powerpoint/2010/main" val="3391313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19248" y="228601"/>
            <a:ext cx="11151917" cy="738664"/>
          </a:xfrm>
        </p:spPr>
        <p:txBody>
          <a:bodyPr>
            <a:normAutofit fontScale="90000"/>
          </a:bodyPr>
          <a:lstStyle/>
          <a:p>
            <a:r>
              <a:rPr lang="ru-RU" sz="4800" dirty="0"/>
              <a:t>Постоянная доступность</a:t>
            </a:r>
          </a:p>
        </p:txBody>
      </p:sp>
      <p:sp>
        <p:nvSpPr>
          <p:cNvPr id="9" name="text t"/>
          <p:cNvSpPr txBox="1"/>
          <p:nvPr/>
        </p:nvSpPr>
        <p:spPr>
          <a:xfrm>
            <a:off x="10992544" y="4541641"/>
            <a:ext cx="725413" cy="615553"/>
          </a:xfrm>
          <a:prstGeom prst="rect">
            <a:avLst/>
          </a:prstGeom>
        </p:spPr>
        <p:txBody>
          <a:bodyPr vert="horz" wrap="square" lIns="0" tIns="0" rIns="0" bIns="0" rtlCol="0">
            <a:noAutofit/>
          </a:bodyPr>
          <a:lstStyle>
            <a:lvl1pPr marL="271463" indent="-271463" defTabSz="686047">
              <a:lnSpc>
                <a:spcPct val="100000"/>
              </a:lnSpc>
              <a:spcBef>
                <a:spcPts val="0"/>
              </a:spcBef>
              <a:buSzPct val="90000"/>
              <a:buFont typeface="Arial" pitchFamily="34" charset="0"/>
              <a:buChar char="•"/>
              <a:defRPr sz="2400" spc="0" baseline="0">
                <a:solidFill>
                  <a:schemeClr val="tx1">
                    <a:lumMod val="50000"/>
                    <a:lumOff val="50000"/>
                  </a:schemeClr>
                </a:solidFill>
              </a:defRPr>
            </a:lvl1pPr>
            <a:lvl2pPr marL="266700" indent="-266700" defTabSz="686047">
              <a:lnSpc>
                <a:spcPct val="100000"/>
              </a:lnSpc>
              <a:spcBef>
                <a:spcPts val="0"/>
              </a:spcBef>
              <a:buClr>
                <a:schemeClr val="tx1">
                  <a:lumMod val="50000"/>
                  <a:lumOff val="50000"/>
                </a:schemeClr>
              </a:buClr>
              <a:buSzPct val="90000"/>
              <a:buFont typeface="Arial" pitchFamily="34" charset="0"/>
              <a:buChar char="•"/>
              <a:tabLst/>
              <a:defRPr sz="2000" spc="0" baseline="0">
                <a:solidFill>
                  <a:schemeClr val="tx1">
                    <a:lumMod val="50000"/>
                    <a:lumOff val="50000"/>
                  </a:schemeClr>
                </a:solidFill>
              </a:defRPr>
            </a:lvl2pPr>
            <a:lvl3pPr marL="686074" indent="-213207" defTabSz="686047">
              <a:lnSpc>
                <a:spcPct val="90000"/>
              </a:lnSpc>
              <a:spcBef>
                <a:spcPct val="20000"/>
              </a:spcBef>
              <a:buSzPct val="90000"/>
              <a:buFont typeface="Arial" pitchFamily="34" charset="0"/>
              <a:buChar char="•"/>
              <a:defRPr spc="0" baseline="0">
                <a:gradFill flip="none" rotWithShape="1">
                  <a:gsLst>
                    <a:gs pos="0">
                      <a:schemeClr val="bg1">
                        <a:lumMod val="50000"/>
                      </a:schemeClr>
                    </a:gs>
                    <a:gs pos="100000">
                      <a:schemeClr val="bg1">
                        <a:lumMod val="50000"/>
                      </a:schemeClr>
                    </a:gs>
                  </a:gsLst>
                  <a:lin ang="16200000" scaled="0"/>
                  <a:tileRect/>
                </a:gradFill>
              </a:defRPr>
            </a:lvl3pPr>
            <a:lvl4pPr marL="1112489" indent="-167946" defTabSz="686047">
              <a:lnSpc>
                <a:spcPct val="90000"/>
              </a:lnSpc>
              <a:spcBef>
                <a:spcPct val="20000"/>
              </a:spcBef>
              <a:buSzPct val="90000"/>
              <a:buFont typeface="Arial" pitchFamily="34" charset="0"/>
              <a:buChar char="•"/>
              <a:tabLst>
                <a:tab pos="686074" algn="l"/>
              </a:tabLst>
              <a:defRPr sz="1400" spc="0">
                <a:gradFill flip="none" rotWithShape="1">
                  <a:gsLst>
                    <a:gs pos="0">
                      <a:schemeClr val="bg1">
                        <a:lumMod val="50000"/>
                      </a:schemeClr>
                    </a:gs>
                    <a:gs pos="100000">
                      <a:schemeClr val="bg1">
                        <a:lumMod val="50000"/>
                      </a:schemeClr>
                    </a:gs>
                  </a:gsLst>
                  <a:lin ang="16200000" scaled="0"/>
                  <a:tileRect/>
                </a:gradFill>
              </a:defRPr>
            </a:lvl4pPr>
            <a:lvl5pPr marL="1285199" indent="-172710" defTabSz="686047">
              <a:lnSpc>
                <a:spcPct val="90000"/>
              </a:lnSpc>
              <a:spcBef>
                <a:spcPct val="20000"/>
              </a:spcBef>
              <a:buSzPct val="90000"/>
              <a:buFont typeface="Arial" pitchFamily="34" charset="0"/>
              <a:buChar char="•"/>
              <a:defRPr>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defRPr>
            </a:lvl5pPr>
            <a:lvl6pPr marL="1886629" indent="-171512" defTabSz="686047">
              <a:spcBef>
                <a:spcPct val="20000"/>
              </a:spcBef>
              <a:buFont typeface="Arial" pitchFamily="34" charset="0"/>
              <a:buChar char="•"/>
              <a:defRPr sz="1500"/>
            </a:lvl6pPr>
            <a:lvl7pPr marL="2229652" indent="-171512" defTabSz="686047">
              <a:spcBef>
                <a:spcPct val="20000"/>
              </a:spcBef>
              <a:buFont typeface="Arial" pitchFamily="34" charset="0"/>
              <a:buChar char="•"/>
              <a:defRPr sz="1500"/>
            </a:lvl7pPr>
            <a:lvl8pPr marL="2572676" indent="-171512" defTabSz="686047">
              <a:spcBef>
                <a:spcPct val="20000"/>
              </a:spcBef>
              <a:buFont typeface="Arial" pitchFamily="34" charset="0"/>
              <a:buChar char="•"/>
              <a:defRPr sz="1500"/>
            </a:lvl8pPr>
            <a:lvl9pPr marL="2915700" indent="-171512" defTabSz="686047">
              <a:spcBef>
                <a:spcPct val="20000"/>
              </a:spcBef>
              <a:buFont typeface="Arial" pitchFamily="34" charset="0"/>
              <a:buChar char="•"/>
              <a:defRPr sz="1500"/>
            </a:lvl9pPr>
          </a:lstStyle>
          <a:p>
            <a:pPr marL="0" indent="0" algn="ctr" defTabSz="914684">
              <a:buNone/>
              <a:defRPr/>
            </a:pPr>
            <a:r>
              <a:rPr lang="en-US" sz="3200" b="1" i="1" kern="0" dirty="0">
                <a:solidFill>
                  <a:schemeClr val="accent2"/>
                </a:solidFill>
              </a:rPr>
              <a:t>t</a:t>
            </a:r>
            <a:endParaRPr lang="ru-RU" sz="3200" b="1" i="1" kern="0" dirty="0">
              <a:solidFill>
                <a:schemeClr val="accent2"/>
              </a:solidFill>
            </a:endParaRPr>
          </a:p>
        </p:txBody>
      </p:sp>
      <p:cxnSp>
        <p:nvCxnSpPr>
          <p:cNvPr id="15" name="Timescale"/>
          <p:cNvCxnSpPr/>
          <p:nvPr/>
        </p:nvCxnSpPr>
        <p:spPr>
          <a:xfrm flipV="1">
            <a:off x="518586" y="5225549"/>
            <a:ext cx="11155455" cy="6249"/>
          </a:xfrm>
          <a:prstGeom prst="straightConnector1">
            <a:avLst/>
          </a:prstGeom>
          <a:ln w="57150">
            <a:solidFill>
              <a:schemeClr val="accent2"/>
            </a:solidFill>
            <a:tailEnd type="arrow" w="med" len="sm"/>
          </a:ln>
        </p:spPr>
        <p:style>
          <a:lnRef idx="1">
            <a:schemeClr val="accent2"/>
          </a:lnRef>
          <a:fillRef idx="0">
            <a:schemeClr val="accent2"/>
          </a:fillRef>
          <a:effectRef idx="0">
            <a:schemeClr val="accent2"/>
          </a:effectRef>
          <a:fontRef idx="minor">
            <a:schemeClr val="tx1"/>
          </a:fontRef>
        </p:style>
      </p:cxnSp>
      <p:cxnSp>
        <p:nvCxnSpPr>
          <p:cNvPr id="18" name="Event Backup"/>
          <p:cNvCxnSpPr/>
          <p:nvPr/>
        </p:nvCxnSpPr>
        <p:spPr>
          <a:xfrm flipV="1">
            <a:off x="3263883" y="4148023"/>
            <a:ext cx="0" cy="110518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Event FAIL"/>
          <p:cNvCxnSpPr/>
          <p:nvPr/>
        </p:nvCxnSpPr>
        <p:spPr>
          <a:xfrm flipV="1">
            <a:off x="6096000" y="4148023"/>
            <a:ext cx="0" cy="110518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Event Restore"/>
          <p:cNvCxnSpPr/>
          <p:nvPr/>
        </p:nvCxnSpPr>
        <p:spPr>
          <a:xfrm flipV="1">
            <a:off x="9112565" y="4148023"/>
            <a:ext cx="0" cy="110518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Backup"/>
          <p:cNvSpPr/>
          <p:nvPr/>
        </p:nvSpPr>
        <p:spPr bwMode="auto">
          <a:xfrm>
            <a:off x="2996075" y="4919145"/>
            <a:ext cx="576064" cy="576064"/>
          </a:xfrm>
          <a:prstGeom prst="ellipse">
            <a:avLst/>
          </a:prstGeom>
          <a:solidFill>
            <a:schemeClr val="tx2"/>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38" fontAlgn="base">
              <a:spcBef>
                <a:spcPct val="0"/>
              </a:spcBef>
              <a:spcAft>
                <a:spcPct val="0"/>
              </a:spcAft>
              <a:defRPr/>
            </a:pPr>
            <a:endParaRPr lang="ru-RU" sz="2400" kern="0" dirty="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5" name="Fail"/>
          <p:cNvSpPr/>
          <p:nvPr/>
        </p:nvSpPr>
        <p:spPr bwMode="auto">
          <a:xfrm>
            <a:off x="5798621" y="4937548"/>
            <a:ext cx="576000" cy="576000"/>
          </a:xfrm>
          <a:prstGeom prst="ellipse">
            <a:avLst/>
          </a:prstGeom>
          <a:solidFill>
            <a:srgbClr val="B60600"/>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38" fontAlgn="base">
              <a:spcBef>
                <a:spcPct val="0"/>
              </a:spcBef>
              <a:spcAft>
                <a:spcPct val="0"/>
              </a:spcAft>
              <a:defRPr/>
            </a:pPr>
            <a:endParaRPr lang="ru-RU" sz="2400" kern="0" dirty="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1" name="Service Restored"/>
          <p:cNvSpPr/>
          <p:nvPr/>
        </p:nvSpPr>
        <p:spPr bwMode="auto">
          <a:xfrm>
            <a:off x="8823379" y="4940639"/>
            <a:ext cx="576064" cy="576064"/>
          </a:xfrm>
          <a:prstGeom prst="ellipse">
            <a:avLst/>
          </a:prstGeom>
          <a:solidFill>
            <a:srgbClr val="93EB20"/>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38" fontAlgn="base">
              <a:spcBef>
                <a:spcPct val="0"/>
              </a:spcBef>
              <a:spcAft>
                <a:spcPct val="0"/>
              </a:spcAft>
              <a:defRPr/>
            </a:pPr>
            <a:endParaRPr lang="ru-RU" sz="2400" kern="0" dirty="0" err="1">
              <a:gradFill>
                <a:gsLst>
                  <a:gs pos="0">
                    <a:srgbClr val="FFFFFF"/>
                  </a:gs>
                  <a:gs pos="100000">
                    <a:srgbClr val="FFFFFF"/>
                  </a:gs>
                </a:gsLst>
                <a:lin ang="5400000" scaled="0"/>
              </a:gradFill>
              <a:latin typeface="+mj-lt"/>
              <a:ea typeface="Segoe UI" pitchFamily="34" charset="0"/>
              <a:cs typeface="Segoe UI" pitchFamily="34" charset="0"/>
            </a:endParaRPr>
          </a:p>
        </p:txBody>
      </p:sp>
      <p:cxnSp>
        <p:nvCxnSpPr>
          <p:cNvPr id="17" name="line RPO"/>
          <p:cNvCxnSpPr/>
          <p:nvPr/>
        </p:nvCxnSpPr>
        <p:spPr>
          <a:xfrm flipH="1">
            <a:off x="3263884" y="4293096"/>
            <a:ext cx="2822739" cy="0"/>
          </a:xfrm>
          <a:prstGeom prst="straightConnector1">
            <a:avLst/>
          </a:prstGeom>
          <a:ln w="28575">
            <a:solidFill>
              <a:schemeClr val="accent2"/>
            </a:solidFill>
            <a:prstDash val="dash"/>
            <a:tailEnd type="arrow" w="med" len="sm"/>
          </a:ln>
        </p:spPr>
        <p:style>
          <a:lnRef idx="1">
            <a:schemeClr val="accent1"/>
          </a:lnRef>
          <a:fillRef idx="0">
            <a:schemeClr val="accent1"/>
          </a:fillRef>
          <a:effectRef idx="0">
            <a:schemeClr val="accent1"/>
          </a:effectRef>
          <a:fontRef idx="minor">
            <a:schemeClr val="tx1"/>
          </a:fontRef>
        </p:style>
      </p:cxnSp>
      <p:sp>
        <p:nvSpPr>
          <p:cNvPr id="25" name="text RPO"/>
          <p:cNvSpPr txBox="1">
            <a:spLocks/>
          </p:cNvSpPr>
          <p:nvPr/>
        </p:nvSpPr>
        <p:spPr>
          <a:xfrm>
            <a:off x="3974971" y="3810497"/>
            <a:ext cx="1544967" cy="482601"/>
          </a:xfrm>
          <a:prstGeom prst="rect">
            <a:avLst/>
          </a:prstGeom>
        </p:spPr>
        <p:txBody>
          <a:bodyPr vert="horz" wrap="square" lIns="0" tIns="0" rIns="0" bIns="0" rtlCol="0">
            <a:noAutofit/>
          </a:bodyPr>
          <a:lstStyle>
            <a:lvl1pPr marL="271463" indent="-271463" algn="l" defTabSz="686047" rtl="0" eaLnBrk="1" latinLnBrk="0" hangingPunct="1">
              <a:lnSpc>
                <a:spcPct val="100000"/>
              </a:lnSpc>
              <a:spcBef>
                <a:spcPts val="0"/>
              </a:spcBef>
              <a:buSzPct val="90000"/>
              <a:buFont typeface="Arial" pitchFamily="34" charset="0"/>
              <a:buChar char="•"/>
              <a:defRPr sz="2400" kern="1200" spc="0" baseline="0">
                <a:solidFill>
                  <a:schemeClr val="tx1">
                    <a:lumMod val="50000"/>
                    <a:lumOff val="50000"/>
                  </a:schemeClr>
                </a:solidFill>
                <a:latin typeface="+mn-lt"/>
                <a:ea typeface="+mn-ea"/>
                <a:cs typeface="+mn-cs"/>
              </a:defRPr>
            </a:lvl1pPr>
            <a:lvl2pPr marL="266700" indent="-266700" algn="l" defTabSz="686047"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74" indent="-213207" algn="l" defTabSz="686047"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99" indent="-172710" algn="l" defTabSz="686047"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defTabSz="914684">
              <a:buNone/>
              <a:defRPr/>
            </a:pPr>
            <a:r>
              <a:rPr lang="en-US" dirty="0"/>
              <a:t>RPO</a:t>
            </a:r>
            <a:endParaRPr lang="ru-RU" dirty="0"/>
          </a:p>
        </p:txBody>
      </p:sp>
      <p:cxnSp>
        <p:nvCxnSpPr>
          <p:cNvPr id="29" name="line RTO"/>
          <p:cNvCxnSpPr/>
          <p:nvPr/>
        </p:nvCxnSpPr>
        <p:spPr>
          <a:xfrm>
            <a:off x="6086621" y="4293096"/>
            <a:ext cx="3025944" cy="0"/>
          </a:xfrm>
          <a:prstGeom prst="straightConnector1">
            <a:avLst/>
          </a:prstGeom>
          <a:ln w="28575">
            <a:solidFill>
              <a:schemeClr val="accent2"/>
            </a:solidFill>
            <a:prstDash val="dash"/>
            <a:tailEnd type="arrow" w="med" len="sm"/>
          </a:ln>
        </p:spPr>
        <p:style>
          <a:lnRef idx="1">
            <a:schemeClr val="accent1"/>
          </a:lnRef>
          <a:fillRef idx="0">
            <a:schemeClr val="accent1"/>
          </a:fillRef>
          <a:effectRef idx="0">
            <a:schemeClr val="accent1"/>
          </a:effectRef>
          <a:fontRef idx="minor">
            <a:schemeClr val="tx1"/>
          </a:fontRef>
        </p:style>
      </p:cxnSp>
      <p:sp>
        <p:nvSpPr>
          <p:cNvPr id="30" name="text RTO"/>
          <p:cNvSpPr txBox="1">
            <a:spLocks/>
          </p:cNvSpPr>
          <p:nvPr/>
        </p:nvSpPr>
        <p:spPr>
          <a:xfrm>
            <a:off x="6812641" y="3810497"/>
            <a:ext cx="1544967" cy="482601"/>
          </a:xfrm>
          <a:prstGeom prst="rect">
            <a:avLst/>
          </a:prstGeom>
        </p:spPr>
        <p:txBody>
          <a:bodyPr vert="horz" wrap="square" lIns="0" tIns="0" rIns="0" bIns="0" rtlCol="0">
            <a:noAutofit/>
          </a:bodyPr>
          <a:lstStyle>
            <a:lvl1pPr marL="271463" indent="-271463" algn="l" defTabSz="686047" rtl="0" eaLnBrk="1" latinLnBrk="0" hangingPunct="1">
              <a:lnSpc>
                <a:spcPct val="100000"/>
              </a:lnSpc>
              <a:spcBef>
                <a:spcPts val="0"/>
              </a:spcBef>
              <a:buSzPct val="90000"/>
              <a:buFont typeface="Arial" pitchFamily="34" charset="0"/>
              <a:buChar char="•"/>
              <a:defRPr sz="2400" kern="1200" spc="0" baseline="0">
                <a:solidFill>
                  <a:schemeClr val="tx1">
                    <a:lumMod val="50000"/>
                    <a:lumOff val="50000"/>
                  </a:schemeClr>
                </a:solidFill>
                <a:latin typeface="+mn-lt"/>
                <a:ea typeface="+mn-ea"/>
                <a:cs typeface="+mn-cs"/>
              </a:defRPr>
            </a:lvl1pPr>
            <a:lvl2pPr marL="266700" indent="-266700" algn="l" defTabSz="686047"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74" indent="-213207" algn="l" defTabSz="686047"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99" indent="-172710" algn="l" defTabSz="686047"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defTabSz="914684">
              <a:buNone/>
              <a:defRPr/>
            </a:pPr>
            <a:r>
              <a:rPr lang="en-US" dirty="0"/>
              <a:t>RTO</a:t>
            </a:r>
            <a:endParaRPr lang="ru-RU" dirty="0"/>
          </a:p>
        </p:txBody>
      </p:sp>
      <p:sp>
        <p:nvSpPr>
          <p:cNvPr id="20" name="Text Placeholder 5"/>
          <p:cNvSpPr txBox="1">
            <a:spLocks/>
          </p:cNvSpPr>
          <p:nvPr/>
        </p:nvSpPr>
        <p:spPr>
          <a:xfrm>
            <a:off x="371140" y="1486399"/>
            <a:ext cx="11346819" cy="938116"/>
          </a:xfrm>
          <a:prstGeom prst="rect">
            <a:avLst/>
          </a:prstGeom>
        </p:spPr>
        <p:txBody>
          <a:bodyPr/>
          <a:lstStyle>
            <a:lvl1pPr marL="259660" indent="-259660" algn="l" defTabSz="686047" rtl="0" eaLnBrk="1" latinLnBrk="0" hangingPunct="1">
              <a:lnSpc>
                <a:spcPct val="90000"/>
              </a:lnSpc>
              <a:spcBef>
                <a:spcPct val="20000"/>
              </a:spcBef>
              <a:buSzPct val="90000"/>
              <a:buFont typeface="Arial" pitchFamily="34" charset="0"/>
              <a:buChar char="•"/>
              <a:defRPr sz="2600" kern="1200" spc="-10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1pPr>
            <a:lvl2pPr marL="472868" indent="-213207" algn="l" defTabSz="686047" rtl="0" eaLnBrk="1" latinLnBrk="0" hangingPunct="1">
              <a:lnSpc>
                <a:spcPct val="90000"/>
              </a:lnSpc>
              <a:spcBef>
                <a:spcPct val="20000"/>
              </a:spcBef>
              <a:buSzPct val="90000"/>
              <a:buFont typeface="Arial" pitchFamily="34" charset="0"/>
              <a:buChar char="•"/>
              <a:tabLst>
                <a:tab pos="472868" algn="l"/>
              </a:tabLst>
              <a:defRPr sz="2200" kern="1200" spc="-10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2pPr>
            <a:lvl3pPr marL="686074" indent="-213207" algn="l" defTabSz="686047"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99" indent="-172710" algn="l" defTabSz="686047"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914684">
              <a:buNone/>
              <a:defRPr/>
            </a:pPr>
            <a:r>
              <a:rPr lang="en-US" sz="2667" b="1" spc="0" dirty="0">
                <a:solidFill>
                  <a:schemeClr val="tx1"/>
                </a:solidFill>
              </a:rPr>
              <a:t>RTO (Recovery Time Objective) </a:t>
            </a:r>
          </a:p>
          <a:p>
            <a:pPr marL="0" indent="0" defTabSz="914684">
              <a:buNone/>
              <a:defRPr/>
            </a:pPr>
            <a:r>
              <a:rPr lang="ru-RU" sz="2667" spc="0" dirty="0">
                <a:solidFill>
                  <a:schemeClr val="tx1"/>
                </a:solidFill>
              </a:rPr>
              <a:t>Допустимое время, требуемое на восстановление информации</a:t>
            </a:r>
          </a:p>
        </p:txBody>
      </p:sp>
      <p:sp>
        <p:nvSpPr>
          <p:cNvPr id="22" name="Text Placeholder 5"/>
          <p:cNvSpPr txBox="1">
            <a:spLocks/>
          </p:cNvSpPr>
          <p:nvPr/>
        </p:nvSpPr>
        <p:spPr>
          <a:xfrm>
            <a:off x="371139" y="2565978"/>
            <a:ext cx="9028304" cy="938116"/>
          </a:xfrm>
          <a:prstGeom prst="rect">
            <a:avLst/>
          </a:prstGeom>
        </p:spPr>
        <p:txBody>
          <a:bodyPr/>
          <a:lstStyle>
            <a:lvl1pPr marL="259660" indent="-259660" algn="l" defTabSz="686047" rtl="0" eaLnBrk="1" latinLnBrk="0" hangingPunct="1">
              <a:lnSpc>
                <a:spcPct val="90000"/>
              </a:lnSpc>
              <a:spcBef>
                <a:spcPct val="20000"/>
              </a:spcBef>
              <a:buSzPct val="90000"/>
              <a:buFont typeface="Arial" pitchFamily="34" charset="0"/>
              <a:buChar char="•"/>
              <a:defRPr sz="2600" kern="1200" spc="-10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1pPr>
            <a:lvl2pPr marL="472868" indent="-213207" algn="l" defTabSz="686047" rtl="0" eaLnBrk="1" latinLnBrk="0" hangingPunct="1">
              <a:lnSpc>
                <a:spcPct val="90000"/>
              </a:lnSpc>
              <a:spcBef>
                <a:spcPct val="20000"/>
              </a:spcBef>
              <a:buSzPct val="90000"/>
              <a:buFont typeface="Arial" pitchFamily="34" charset="0"/>
              <a:buChar char="•"/>
              <a:tabLst>
                <a:tab pos="472868" algn="l"/>
              </a:tabLst>
              <a:defRPr sz="2200" kern="1200" spc="-10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2pPr>
            <a:lvl3pPr marL="686074" indent="-213207" algn="l" defTabSz="686047"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99" indent="-172710" algn="l" defTabSz="686047"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914684">
              <a:buNone/>
              <a:defRPr/>
            </a:pPr>
            <a:r>
              <a:rPr lang="en-US" sz="2667" b="1" spc="0" dirty="0">
                <a:solidFill>
                  <a:schemeClr val="tx1"/>
                </a:solidFill>
              </a:rPr>
              <a:t>RPO (Recovery Point Objective) </a:t>
            </a:r>
          </a:p>
          <a:p>
            <a:pPr marL="0" indent="0" defTabSz="914684">
              <a:buNone/>
              <a:defRPr/>
            </a:pPr>
            <a:r>
              <a:rPr lang="ru-RU" sz="2667" spc="0" dirty="0">
                <a:solidFill>
                  <a:schemeClr val="tx1"/>
                </a:solidFill>
              </a:rPr>
              <a:t>Допустимая потеря информации</a:t>
            </a:r>
          </a:p>
        </p:txBody>
      </p:sp>
      <p:sp>
        <p:nvSpPr>
          <p:cNvPr id="23" name="text Restore">
            <a:extLst>
              <a:ext uri="{FF2B5EF4-FFF2-40B4-BE49-F238E27FC236}">
                <a16:creationId xmlns:a16="http://schemas.microsoft.com/office/drawing/2014/main" id="{373181E2-1751-4C64-8DB5-AFE41C1B0155}"/>
              </a:ext>
            </a:extLst>
          </p:cNvPr>
          <p:cNvSpPr txBox="1">
            <a:spLocks/>
          </p:cNvSpPr>
          <p:nvPr/>
        </p:nvSpPr>
        <p:spPr>
          <a:xfrm>
            <a:off x="8338927" y="5727798"/>
            <a:ext cx="1544967" cy="637052"/>
          </a:xfrm>
          <a:prstGeom prst="rect">
            <a:avLst/>
          </a:prstGeom>
        </p:spPr>
        <p:txBody>
          <a:bodyPr vert="horz" wrap="square" lIns="0" tIns="0" rIns="0" bIns="0" rtlCol="0">
            <a:noAutofit/>
          </a:bodyPr>
          <a:lstStyle>
            <a:lvl1pPr marL="271463" indent="-271463" algn="l" defTabSz="686047" rtl="0" eaLnBrk="1" latinLnBrk="0" hangingPunct="1">
              <a:lnSpc>
                <a:spcPct val="100000"/>
              </a:lnSpc>
              <a:spcBef>
                <a:spcPts val="0"/>
              </a:spcBef>
              <a:buSzPct val="90000"/>
              <a:buFont typeface="Arial" pitchFamily="34" charset="0"/>
              <a:buChar char="•"/>
              <a:defRPr sz="2400" kern="1200" spc="0" baseline="0">
                <a:solidFill>
                  <a:schemeClr val="tx1">
                    <a:lumMod val="50000"/>
                    <a:lumOff val="50000"/>
                  </a:schemeClr>
                </a:solidFill>
                <a:latin typeface="+mn-lt"/>
                <a:ea typeface="+mn-ea"/>
                <a:cs typeface="+mn-cs"/>
              </a:defRPr>
            </a:lvl1pPr>
            <a:lvl2pPr marL="266700" indent="-266700" algn="l" defTabSz="686047"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74" indent="-213207" algn="l" defTabSz="686047"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99" indent="-172710" algn="l" defTabSz="686047"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defTabSz="914684">
              <a:buNone/>
              <a:defRPr/>
            </a:pPr>
            <a:r>
              <a:rPr lang="en-US" b="1" dirty="0"/>
              <a:t>Restore</a:t>
            </a:r>
            <a:endParaRPr lang="ru-RU" b="1" dirty="0"/>
          </a:p>
        </p:txBody>
      </p:sp>
      <p:sp>
        <p:nvSpPr>
          <p:cNvPr id="27" name="text Fail">
            <a:extLst>
              <a:ext uri="{FF2B5EF4-FFF2-40B4-BE49-F238E27FC236}">
                <a16:creationId xmlns:a16="http://schemas.microsoft.com/office/drawing/2014/main" id="{15473ED5-F881-47E7-B5EA-0D944D938D1C}"/>
              </a:ext>
            </a:extLst>
          </p:cNvPr>
          <p:cNvSpPr txBox="1">
            <a:spLocks/>
          </p:cNvSpPr>
          <p:nvPr/>
        </p:nvSpPr>
        <p:spPr>
          <a:xfrm>
            <a:off x="5322723" y="5727798"/>
            <a:ext cx="1544967" cy="637052"/>
          </a:xfrm>
          <a:prstGeom prst="rect">
            <a:avLst/>
          </a:prstGeom>
        </p:spPr>
        <p:txBody>
          <a:bodyPr vert="horz" wrap="square" lIns="0" tIns="0" rIns="0" bIns="0" rtlCol="0">
            <a:noAutofit/>
          </a:bodyPr>
          <a:lstStyle>
            <a:lvl1pPr marL="271463" indent="-271463" algn="l" defTabSz="686047" rtl="0" eaLnBrk="1" latinLnBrk="0" hangingPunct="1">
              <a:lnSpc>
                <a:spcPct val="100000"/>
              </a:lnSpc>
              <a:spcBef>
                <a:spcPts val="0"/>
              </a:spcBef>
              <a:buSzPct val="90000"/>
              <a:buFont typeface="Arial" pitchFamily="34" charset="0"/>
              <a:buChar char="•"/>
              <a:defRPr sz="2400" kern="1200" spc="0" baseline="0">
                <a:solidFill>
                  <a:schemeClr val="tx1">
                    <a:lumMod val="50000"/>
                    <a:lumOff val="50000"/>
                  </a:schemeClr>
                </a:solidFill>
                <a:latin typeface="+mn-lt"/>
                <a:ea typeface="+mn-ea"/>
                <a:cs typeface="+mn-cs"/>
              </a:defRPr>
            </a:lvl1pPr>
            <a:lvl2pPr marL="266700" indent="-266700" algn="l" defTabSz="686047"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74" indent="-213207" algn="l" defTabSz="686047"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99" indent="-172710" algn="l" defTabSz="686047"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defTabSz="914684">
              <a:buNone/>
              <a:defRPr/>
            </a:pPr>
            <a:r>
              <a:rPr lang="en-US" b="1" dirty="0"/>
              <a:t>Failure</a:t>
            </a:r>
            <a:endParaRPr lang="ru-RU" b="1" dirty="0"/>
          </a:p>
        </p:txBody>
      </p:sp>
      <p:sp>
        <p:nvSpPr>
          <p:cNvPr id="28" name="text Backup">
            <a:extLst>
              <a:ext uri="{FF2B5EF4-FFF2-40B4-BE49-F238E27FC236}">
                <a16:creationId xmlns:a16="http://schemas.microsoft.com/office/drawing/2014/main" id="{52235C6B-51E7-4C43-A8E3-1A472E5C4DD8}"/>
              </a:ext>
            </a:extLst>
          </p:cNvPr>
          <p:cNvSpPr txBox="1">
            <a:spLocks/>
          </p:cNvSpPr>
          <p:nvPr/>
        </p:nvSpPr>
        <p:spPr>
          <a:xfrm>
            <a:off x="2433323" y="5727798"/>
            <a:ext cx="1661119" cy="637052"/>
          </a:xfrm>
          <a:prstGeom prst="rect">
            <a:avLst/>
          </a:prstGeom>
        </p:spPr>
        <p:txBody>
          <a:bodyPr vert="horz" wrap="square" lIns="0" tIns="0" rIns="0" bIns="0" rtlCol="0">
            <a:noAutofit/>
          </a:bodyPr>
          <a:lstStyle>
            <a:lvl1pPr marL="271457" indent="-271457" algn="l" defTabSz="686030" rtl="0" eaLnBrk="1" latinLnBrk="0" hangingPunct="1">
              <a:lnSpc>
                <a:spcPct val="100000"/>
              </a:lnSpc>
              <a:spcBef>
                <a:spcPts val="0"/>
              </a:spcBef>
              <a:buSzPct val="90000"/>
              <a:buFont typeface="Arial" pitchFamily="34" charset="0"/>
              <a:buChar char="•"/>
              <a:defRPr sz="2400" kern="1200" spc="0" baseline="0">
                <a:solidFill>
                  <a:schemeClr val="tx1">
                    <a:lumMod val="50000"/>
                    <a:lumOff val="50000"/>
                  </a:schemeClr>
                </a:solidFill>
                <a:latin typeface="+mn-lt"/>
                <a:ea typeface="+mn-ea"/>
                <a:cs typeface="+mn-cs"/>
              </a:defRPr>
            </a:lvl1pPr>
            <a:lvl2pPr marL="266693" indent="-266693" algn="l" defTabSz="686030"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b="1"/>
              <a:t>Backup</a:t>
            </a:r>
            <a:endParaRPr lang="ru-RU" b="1" dirty="0"/>
          </a:p>
        </p:txBody>
      </p:sp>
    </p:spTree>
    <p:extLst>
      <p:ext uri="{BB962C8B-B14F-4D97-AF65-F5344CB8AC3E}">
        <p14:creationId xmlns:p14="http://schemas.microsoft.com/office/powerpoint/2010/main" val="161234218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49">
            <a:extLst>
              <a:ext uri="{FF2B5EF4-FFF2-40B4-BE49-F238E27FC236}">
                <a16:creationId xmlns:a16="http://schemas.microsoft.com/office/drawing/2014/main" id="{7C647A14-B19C-4456-84AA-120A239809CA}"/>
              </a:ext>
            </a:extLst>
          </p:cNvPr>
          <p:cNvSpPr/>
          <p:nvPr/>
        </p:nvSpPr>
        <p:spPr>
          <a:xfrm>
            <a:off x="8179569" y="3844319"/>
            <a:ext cx="2321865" cy="1349960"/>
          </a:xfrm>
          <a:custGeom>
            <a:avLst/>
            <a:gdLst>
              <a:gd name="connsiteX0" fmla="*/ 983449 w 1863986"/>
              <a:gd name="connsiteY0" fmla="*/ 0 h 1146489"/>
              <a:gd name="connsiteX1" fmla="*/ 1548675 w 1863986"/>
              <a:gd name="connsiteY1" fmla="*/ 460672 h 1146489"/>
              <a:gd name="connsiteX2" fmla="*/ 1549534 w 1863986"/>
              <a:gd name="connsiteY2" fmla="*/ 469195 h 1146489"/>
              <a:gd name="connsiteX3" fmla="*/ 1589913 w 1863986"/>
              <a:gd name="connsiteY3" fmla="*/ 473265 h 1146489"/>
              <a:gd name="connsiteX4" fmla="*/ 1863986 w 1863986"/>
              <a:gd name="connsiteY4" fmla="*/ 809541 h 1146489"/>
              <a:gd name="connsiteX5" fmla="*/ 1589913 w 1863986"/>
              <a:gd name="connsiteY5" fmla="*/ 1145816 h 1146489"/>
              <a:gd name="connsiteX6" fmla="*/ 1583238 w 1863986"/>
              <a:gd name="connsiteY6" fmla="*/ 1146489 h 1146489"/>
              <a:gd name="connsiteX7" fmla="*/ 348531 w 1863986"/>
              <a:gd name="connsiteY7" fmla="*/ 1146489 h 1146489"/>
              <a:gd name="connsiteX8" fmla="*/ 328194 w 1863986"/>
              <a:gd name="connsiteY8" fmla="*/ 1144439 h 1146489"/>
              <a:gd name="connsiteX9" fmla="*/ 0 w 1863986"/>
              <a:gd name="connsiteY9" fmla="*/ 741759 h 1146489"/>
              <a:gd name="connsiteX10" fmla="*/ 411032 w 1863986"/>
              <a:gd name="connsiteY10" fmla="*/ 330727 h 1146489"/>
              <a:gd name="connsiteX11" fmla="*/ 460864 w 1863986"/>
              <a:gd name="connsiteY11" fmla="*/ 335751 h 1146489"/>
              <a:gd name="connsiteX12" fmla="*/ 505036 w 1863986"/>
              <a:gd name="connsiteY12" fmla="*/ 254371 h 1146489"/>
              <a:gd name="connsiteX13" fmla="*/ 983449 w 1863986"/>
              <a:gd name="connsiteY13" fmla="*/ 0 h 114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3986" h="1146489">
                <a:moveTo>
                  <a:pt x="983449" y="0"/>
                </a:moveTo>
                <a:cubicBezTo>
                  <a:pt x="1262259" y="0"/>
                  <a:pt x="1494877" y="197767"/>
                  <a:pt x="1548675" y="460672"/>
                </a:cubicBezTo>
                <a:lnTo>
                  <a:pt x="1549534" y="469195"/>
                </a:lnTo>
                <a:lnTo>
                  <a:pt x="1589913" y="473265"/>
                </a:lnTo>
                <a:cubicBezTo>
                  <a:pt x="1746327" y="505272"/>
                  <a:pt x="1863986" y="643666"/>
                  <a:pt x="1863986" y="809541"/>
                </a:cubicBezTo>
                <a:cubicBezTo>
                  <a:pt x="1863986" y="975415"/>
                  <a:pt x="1746327" y="1113810"/>
                  <a:pt x="1589913" y="1145816"/>
                </a:cubicBezTo>
                <a:lnTo>
                  <a:pt x="1583238" y="1146489"/>
                </a:lnTo>
                <a:lnTo>
                  <a:pt x="348531" y="1146489"/>
                </a:lnTo>
                <a:lnTo>
                  <a:pt x="328194" y="1144439"/>
                </a:lnTo>
                <a:cubicBezTo>
                  <a:pt x="140894" y="1106112"/>
                  <a:pt x="0" y="940389"/>
                  <a:pt x="0" y="741759"/>
                </a:cubicBezTo>
                <a:cubicBezTo>
                  <a:pt x="0" y="514752"/>
                  <a:pt x="184025" y="330727"/>
                  <a:pt x="411032" y="330727"/>
                </a:cubicBezTo>
                <a:lnTo>
                  <a:pt x="460864" y="335751"/>
                </a:lnTo>
                <a:lnTo>
                  <a:pt x="505036" y="254371"/>
                </a:lnTo>
                <a:cubicBezTo>
                  <a:pt x="608718" y="100902"/>
                  <a:pt x="784300" y="0"/>
                  <a:pt x="983449" y="0"/>
                </a:cubicBezTo>
                <a:close/>
              </a:path>
            </a:pathLst>
          </a:custGeom>
          <a:solidFill>
            <a:srgbClr val="F2F3F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7">
              <a:defRPr/>
            </a:pPr>
            <a:endParaRPr lang="ru-RU" sz="1400" kern="0">
              <a:solidFill>
                <a:srgbClr val="667080">
                  <a:alpha val="69412"/>
                </a:srgbClr>
              </a:solidFill>
              <a:latin typeface="Tahoma"/>
            </a:endParaRPr>
          </a:p>
        </p:txBody>
      </p:sp>
      <p:sp>
        <p:nvSpPr>
          <p:cNvPr id="19" name="Freeform 49">
            <a:extLst>
              <a:ext uri="{FF2B5EF4-FFF2-40B4-BE49-F238E27FC236}">
                <a16:creationId xmlns:a16="http://schemas.microsoft.com/office/drawing/2014/main" id="{1CFA8FE0-8982-4D5D-854F-FC82BD7FCDD2}"/>
              </a:ext>
            </a:extLst>
          </p:cNvPr>
          <p:cNvSpPr/>
          <p:nvPr/>
        </p:nvSpPr>
        <p:spPr>
          <a:xfrm>
            <a:off x="4682801" y="3844319"/>
            <a:ext cx="2321865" cy="1349960"/>
          </a:xfrm>
          <a:custGeom>
            <a:avLst/>
            <a:gdLst>
              <a:gd name="connsiteX0" fmla="*/ 983449 w 1863986"/>
              <a:gd name="connsiteY0" fmla="*/ 0 h 1146489"/>
              <a:gd name="connsiteX1" fmla="*/ 1548675 w 1863986"/>
              <a:gd name="connsiteY1" fmla="*/ 460672 h 1146489"/>
              <a:gd name="connsiteX2" fmla="*/ 1549534 w 1863986"/>
              <a:gd name="connsiteY2" fmla="*/ 469195 h 1146489"/>
              <a:gd name="connsiteX3" fmla="*/ 1589913 w 1863986"/>
              <a:gd name="connsiteY3" fmla="*/ 473265 h 1146489"/>
              <a:gd name="connsiteX4" fmla="*/ 1863986 w 1863986"/>
              <a:gd name="connsiteY4" fmla="*/ 809541 h 1146489"/>
              <a:gd name="connsiteX5" fmla="*/ 1589913 w 1863986"/>
              <a:gd name="connsiteY5" fmla="*/ 1145816 h 1146489"/>
              <a:gd name="connsiteX6" fmla="*/ 1583238 w 1863986"/>
              <a:gd name="connsiteY6" fmla="*/ 1146489 h 1146489"/>
              <a:gd name="connsiteX7" fmla="*/ 348531 w 1863986"/>
              <a:gd name="connsiteY7" fmla="*/ 1146489 h 1146489"/>
              <a:gd name="connsiteX8" fmla="*/ 328194 w 1863986"/>
              <a:gd name="connsiteY8" fmla="*/ 1144439 h 1146489"/>
              <a:gd name="connsiteX9" fmla="*/ 0 w 1863986"/>
              <a:gd name="connsiteY9" fmla="*/ 741759 h 1146489"/>
              <a:gd name="connsiteX10" fmla="*/ 411032 w 1863986"/>
              <a:gd name="connsiteY10" fmla="*/ 330727 h 1146489"/>
              <a:gd name="connsiteX11" fmla="*/ 460864 w 1863986"/>
              <a:gd name="connsiteY11" fmla="*/ 335751 h 1146489"/>
              <a:gd name="connsiteX12" fmla="*/ 505036 w 1863986"/>
              <a:gd name="connsiteY12" fmla="*/ 254371 h 1146489"/>
              <a:gd name="connsiteX13" fmla="*/ 983449 w 1863986"/>
              <a:gd name="connsiteY13" fmla="*/ 0 h 114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3986" h="1146489">
                <a:moveTo>
                  <a:pt x="983449" y="0"/>
                </a:moveTo>
                <a:cubicBezTo>
                  <a:pt x="1262259" y="0"/>
                  <a:pt x="1494877" y="197767"/>
                  <a:pt x="1548675" y="460672"/>
                </a:cubicBezTo>
                <a:lnTo>
                  <a:pt x="1549534" y="469195"/>
                </a:lnTo>
                <a:lnTo>
                  <a:pt x="1589913" y="473265"/>
                </a:lnTo>
                <a:cubicBezTo>
                  <a:pt x="1746327" y="505272"/>
                  <a:pt x="1863986" y="643666"/>
                  <a:pt x="1863986" y="809541"/>
                </a:cubicBezTo>
                <a:cubicBezTo>
                  <a:pt x="1863986" y="975415"/>
                  <a:pt x="1746327" y="1113810"/>
                  <a:pt x="1589913" y="1145816"/>
                </a:cubicBezTo>
                <a:lnTo>
                  <a:pt x="1583238" y="1146489"/>
                </a:lnTo>
                <a:lnTo>
                  <a:pt x="348531" y="1146489"/>
                </a:lnTo>
                <a:lnTo>
                  <a:pt x="328194" y="1144439"/>
                </a:lnTo>
                <a:cubicBezTo>
                  <a:pt x="140894" y="1106112"/>
                  <a:pt x="0" y="940389"/>
                  <a:pt x="0" y="741759"/>
                </a:cubicBezTo>
                <a:cubicBezTo>
                  <a:pt x="0" y="514752"/>
                  <a:pt x="184025" y="330727"/>
                  <a:pt x="411032" y="330727"/>
                </a:cubicBezTo>
                <a:lnTo>
                  <a:pt x="460864" y="335751"/>
                </a:lnTo>
                <a:lnTo>
                  <a:pt x="505036" y="254371"/>
                </a:lnTo>
                <a:cubicBezTo>
                  <a:pt x="608718" y="100902"/>
                  <a:pt x="784300" y="0"/>
                  <a:pt x="983449" y="0"/>
                </a:cubicBezTo>
                <a:close/>
              </a:path>
            </a:pathLst>
          </a:custGeom>
          <a:solidFill>
            <a:srgbClr val="F2F3F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7">
              <a:defRPr/>
            </a:pPr>
            <a:endParaRPr lang="ru-RU" sz="1400" kern="0">
              <a:solidFill>
                <a:srgbClr val="667080">
                  <a:alpha val="69412"/>
                </a:srgbClr>
              </a:solidFill>
              <a:latin typeface="Tahoma"/>
            </a:endParaRPr>
          </a:p>
        </p:txBody>
      </p:sp>
      <p:sp>
        <p:nvSpPr>
          <p:cNvPr id="2" name="Content Placeholder 1">
            <a:extLst>
              <a:ext uri="{FF2B5EF4-FFF2-40B4-BE49-F238E27FC236}">
                <a16:creationId xmlns:a16="http://schemas.microsoft.com/office/drawing/2014/main" id="{0AAFEFC8-E365-435F-9ED0-BF1463AD598B}"/>
              </a:ext>
            </a:extLst>
          </p:cNvPr>
          <p:cNvSpPr>
            <a:spLocks noGrp="1"/>
          </p:cNvSpPr>
          <p:nvPr>
            <p:ph sz="quarter" idx="11"/>
          </p:nvPr>
        </p:nvSpPr>
        <p:spPr>
          <a:xfrm>
            <a:off x="519249" y="1104581"/>
            <a:ext cx="8766266" cy="1957175"/>
          </a:xfrm>
        </p:spPr>
        <p:txBody>
          <a:bodyPr/>
          <a:lstStyle/>
          <a:p>
            <a:pPr marL="0" indent="0">
              <a:buNone/>
            </a:pPr>
            <a:r>
              <a:rPr lang="ru-RU" sz="2800" b="1" dirty="0">
                <a:solidFill>
                  <a:schemeClr val="tx1"/>
                </a:solidFill>
              </a:rPr>
              <a:t>Цель</a:t>
            </a:r>
            <a:r>
              <a:rPr lang="ru-RU" sz="2800" dirty="0">
                <a:solidFill>
                  <a:schemeClr val="tx1"/>
                </a:solidFill>
              </a:rPr>
              <a:t> - защита и доступность данных в </a:t>
            </a:r>
            <a:r>
              <a:rPr lang="en-US" sz="2800" dirty="0">
                <a:solidFill>
                  <a:schemeClr val="tx1"/>
                </a:solidFill>
              </a:rPr>
              <a:t>multi-cloud.</a:t>
            </a:r>
            <a:endParaRPr lang="ru-RU" sz="2800" dirty="0">
              <a:solidFill>
                <a:schemeClr val="tx1"/>
              </a:solidFill>
            </a:endParaRPr>
          </a:p>
          <a:p>
            <a:pPr marL="0" indent="0">
              <a:buNone/>
            </a:pPr>
            <a:r>
              <a:rPr lang="ru-RU" sz="2800" dirty="0">
                <a:solidFill>
                  <a:schemeClr val="tx1"/>
                </a:solidFill>
              </a:rPr>
              <a:t>В эпоху цифровой трасформации доступность нужна  и для ВСЕХ типов нагрузки в </a:t>
            </a:r>
            <a:r>
              <a:rPr lang="en-US" sz="2800" dirty="0">
                <a:solidFill>
                  <a:schemeClr val="tx1"/>
                </a:solidFill>
              </a:rPr>
              <a:t>“</a:t>
            </a:r>
            <a:r>
              <a:rPr lang="ru-RU" sz="2800" dirty="0">
                <a:solidFill>
                  <a:schemeClr val="tx1"/>
                </a:solidFill>
              </a:rPr>
              <a:t>Облаке</a:t>
            </a:r>
            <a:r>
              <a:rPr lang="en-US" sz="2800" dirty="0">
                <a:solidFill>
                  <a:schemeClr val="tx1"/>
                </a:solidFill>
              </a:rPr>
              <a:t>”. </a:t>
            </a:r>
          </a:p>
        </p:txBody>
      </p:sp>
      <p:sp>
        <p:nvSpPr>
          <p:cNvPr id="3" name="Title 2">
            <a:extLst>
              <a:ext uri="{FF2B5EF4-FFF2-40B4-BE49-F238E27FC236}">
                <a16:creationId xmlns:a16="http://schemas.microsoft.com/office/drawing/2014/main" id="{EE9ED287-C12B-4D27-BC48-FC67EB59F72A}"/>
              </a:ext>
            </a:extLst>
          </p:cNvPr>
          <p:cNvSpPr>
            <a:spLocks noGrp="1"/>
          </p:cNvSpPr>
          <p:nvPr>
            <p:ph type="title"/>
          </p:nvPr>
        </p:nvSpPr>
        <p:spPr>
          <a:xfrm>
            <a:off x="519248" y="228602"/>
            <a:ext cx="11151917" cy="820737"/>
          </a:xfrm>
        </p:spPr>
        <p:txBody>
          <a:bodyPr>
            <a:normAutofit fontScale="90000"/>
          </a:bodyPr>
          <a:lstStyle/>
          <a:p>
            <a:r>
              <a:rPr lang="ru-RU" sz="5333" dirty="0"/>
              <a:t>Этап</a:t>
            </a:r>
            <a:r>
              <a:rPr lang="en-US" sz="5333" dirty="0"/>
              <a:t> 2: </a:t>
            </a:r>
            <a:r>
              <a:rPr lang="ru-RU" sz="5333" dirty="0"/>
              <a:t>Агрегация</a:t>
            </a:r>
            <a:endParaRPr lang="en-US" sz="5333" dirty="0"/>
          </a:p>
        </p:txBody>
      </p:sp>
      <p:sp>
        <p:nvSpPr>
          <p:cNvPr id="4" name="AutoShape 2" descr="Veeam262088_1024px.jpg">
            <a:extLst>
              <a:ext uri="{FF2B5EF4-FFF2-40B4-BE49-F238E27FC236}">
                <a16:creationId xmlns:a16="http://schemas.microsoft.com/office/drawing/2014/main" id="{CD20C982-EDCF-41C1-9B15-D4218C3E1EF0}"/>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7" name="TextBox 6">
            <a:extLst>
              <a:ext uri="{FF2B5EF4-FFF2-40B4-BE49-F238E27FC236}">
                <a16:creationId xmlns:a16="http://schemas.microsoft.com/office/drawing/2014/main" id="{7CF4F261-B623-43D1-A4CF-E2B7FAC397FC}"/>
              </a:ext>
            </a:extLst>
          </p:cNvPr>
          <p:cNvSpPr txBox="1"/>
          <p:nvPr/>
        </p:nvSpPr>
        <p:spPr>
          <a:xfrm>
            <a:off x="873992" y="5220690"/>
            <a:ext cx="3142211" cy="420564"/>
          </a:xfrm>
          <a:prstGeom prst="rect">
            <a:avLst/>
          </a:prstGeom>
        </p:spPr>
        <p:txBody>
          <a:bodyPr wrap="square" rtlCol="0" anchor="ctr">
            <a:spAutoFit/>
          </a:bodyPr>
          <a:lstStyle/>
          <a:p>
            <a:pPr algn="ctr"/>
            <a:r>
              <a:rPr lang="en-US" sz="2133">
                <a:solidFill>
                  <a:schemeClr val="accent6"/>
                </a:solidFill>
              </a:rPr>
              <a:t>Public Cloud</a:t>
            </a:r>
          </a:p>
        </p:txBody>
      </p:sp>
      <p:sp>
        <p:nvSpPr>
          <p:cNvPr id="8" name="TextBox 7">
            <a:extLst>
              <a:ext uri="{FF2B5EF4-FFF2-40B4-BE49-F238E27FC236}">
                <a16:creationId xmlns:a16="http://schemas.microsoft.com/office/drawing/2014/main" id="{69833E20-7529-4950-87D6-E89A5685D7B2}"/>
              </a:ext>
            </a:extLst>
          </p:cNvPr>
          <p:cNvSpPr txBox="1"/>
          <p:nvPr/>
        </p:nvSpPr>
        <p:spPr>
          <a:xfrm>
            <a:off x="4321695" y="5220689"/>
            <a:ext cx="3142211" cy="420564"/>
          </a:xfrm>
          <a:prstGeom prst="rect">
            <a:avLst/>
          </a:prstGeom>
        </p:spPr>
        <p:txBody>
          <a:bodyPr wrap="square" rtlCol="0" anchor="ctr">
            <a:spAutoFit/>
          </a:bodyPr>
          <a:lstStyle/>
          <a:p>
            <a:pPr algn="ctr"/>
            <a:r>
              <a:rPr lang="en-US" sz="2133">
                <a:solidFill>
                  <a:schemeClr val="accent6"/>
                </a:solidFill>
              </a:rPr>
              <a:t>Private/Managed</a:t>
            </a:r>
          </a:p>
        </p:txBody>
      </p:sp>
      <p:sp>
        <p:nvSpPr>
          <p:cNvPr id="9" name="TextBox 8">
            <a:extLst>
              <a:ext uri="{FF2B5EF4-FFF2-40B4-BE49-F238E27FC236}">
                <a16:creationId xmlns:a16="http://schemas.microsoft.com/office/drawing/2014/main" id="{821ABCFD-A705-4EA1-879E-6356E028C5FA}"/>
              </a:ext>
            </a:extLst>
          </p:cNvPr>
          <p:cNvSpPr txBox="1"/>
          <p:nvPr/>
        </p:nvSpPr>
        <p:spPr>
          <a:xfrm>
            <a:off x="7769397" y="5220689"/>
            <a:ext cx="3142211" cy="420564"/>
          </a:xfrm>
          <a:prstGeom prst="rect">
            <a:avLst/>
          </a:prstGeom>
        </p:spPr>
        <p:txBody>
          <a:bodyPr wrap="square" rtlCol="0" anchor="ctr">
            <a:spAutoFit/>
          </a:bodyPr>
          <a:lstStyle/>
          <a:p>
            <a:pPr algn="ctr"/>
            <a:r>
              <a:rPr lang="en-US" sz="2133">
                <a:solidFill>
                  <a:schemeClr val="accent6"/>
                </a:solidFill>
              </a:rPr>
              <a:t>SaaS</a:t>
            </a:r>
          </a:p>
        </p:txBody>
      </p:sp>
      <p:sp>
        <p:nvSpPr>
          <p:cNvPr id="11" name="Freeform 49">
            <a:extLst>
              <a:ext uri="{FF2B5EF4-FFF2-40B4-BE49-F238E27FC236}">
                <a16:creationId xmlns:a16="http://schemas.microsoft.com/office/drawing/2014/main" id="{1E5503DB-CFE6-4EAB-8DC7-EDD72E104A73}"/>
              </a:ext>
            </a:extLst>
          </p:cNvPr>
          <p:cNvSpPr/>
          <p:nvPr/>
        </p:nvSpPr>
        <p:spPr>
          <a:xfrm>
            <a:off x="1301112" y="3844319"/>
            <a:ext cx="2321865" cy="1349960"/>
          </a:xfrm>
          <a:custGeom>
            <a:avLst/>
            <a:gdLst>
              <a:gd name="connsiteX0" fmla="*/ 983449 w 1863986"/>
              <a:gd name="connsiteY0" fmla="*/ 0 h 1146489"/>
              <a:gd name="connsiteX1" fmla="*/ 1548675 w 1863986"/>
              <a:gd name="connsiteY1" fmla="*/ 460672 h 1146489"/>
              <a:gd name="connsiteX2" fmla="*/ 1549534 w 1863986"/>
              <a:gd name="connsiteY2" fmla="*/ 469195 h 1146489"/>
              <a:gd name="connsiteX3" fmla="*/ 1589913 w 1863986"/>
              <a:gd name="connsiteY3" fmla="*/ 473265 h 1146489"/>
              <a:gd name="connsiteX4" fmla="*/ 1863986 w 1863986"/>
              <a:gd name="connsiteY4" fmla="*/ 809541 h 1146489"/>
              <a:gd name="connsiteX5" fmla="*/ 1589913 w 1863986"/>
              <a:gd name="connsiteY5" fmla="*/ 1145816 h 1146489"/>
              <a:gd name="connsiteX6" fmla="*/ 1583238 w 1863986"/>
              <a:gd name="connsiteY6" fmla="*/ 1146489 h 1146489"/>
              <a:gd name="connsiteX7" fmla="*/ 348531 w 1863986"/>
              <a:gd name="connsiteY7" fmla="*/ 1146489 h 1146489"/>
              <a:gd name="connsiteX8" fmla="*/ 328194 w 1863986"/>
              <a:gd name="connsiteY8" fmla="*/ 1144439 h 1146489"/>
              <a:gd name="connsiteX9" fmla="*/ 0 w 1863986"/>
              <a:gd name="connsiteY9" fmla="*/ 741759 h 1146489"/>
              <a:gd name="connsiteX10" fmla="*/ 411032 w 1863986"/>
              <a:gd name="connsiteY10" fmla="*/ 330727 h 1146489"/>
              <a:gd name="connsiteX11" fmla="*/ 460864 w 1863986"/>
              <a:gd name="connsiteY11" fmla="*/ 335751 h 1146489"/>
              <a:gd name="connsiteX12" fmla="*/ 505036 w 1863986"/>
              <a:gd name="connsiteY12" fmla="*/ 254371 h 1146489"/>
              <a:gd name="connsiteX13" fmla="*/ 983449 w 1863986"/>
              <a:gd name="connsiteY13" fmla="*/ 0 h 114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3986" h="1146489">
                <a:moveTo>
                  <a:pt x="983449" y="0"/>
                </a:moveTo>
                <a:cubicBezTo>
                  <a:pt x="1262259" y="0"/>
                  <a:pt x="1494877" y="197767"/>
                  <a:pt x="1548675" y="460672"/>
                </a:cubicBezTo>
                <a:lnTo>
                  <a:pt x="1549534" y="469195"/>
                </a:lnTo>
                <a:lnTo>
                  <a:pt x="1589913" y="473265"/>
                </a:lnTo>
                <a:cubicBezTo>
                  <a:pt x="1746327" y="505272"/>
                  <a:pt x="1863986" y="643666"/>
                  <a:pt x="1863986" y="809541"/>
                </a:cubicBezTo>
                <a:cubicBezTo>
                  <a:pt x="1863986" y="975415"/>
                  <a:pt x="1746327" y="1113810"/>
                  <a:pt x="1589913" y="1145816"/>
                </a:cubicBezTo>
                <a:lnTo>
                  <a:pt x="1583238" y="1146489"/>
                </a:lnTo>
                <a:lnTo>
                  <a:pt x="348531" y="1146489"/>
                </a:lnTo>
                <a:lnTo>
                  <a:pt x="328194" y="1144439"/>
                </a:lnTo>
                <a:cubicBezTo>
                  <a:pt x="140894" y="1106112"/>
                  <a:pt x="0" y="940389"/>
                  <a:pt x="0" y="741759"/>
                </a:cubicBezTo>
                <a:cubicBezTo>
                  <a:pt x="0" y="514752"/>
                  <a:pt x="184025" y="330727"/>
                  <a:pt x="411032" y="330727"/>
                </a:cubicBezTo>
                <a:lnTo>
                  <a:pt x="460864" y="335751"/>
                </a:lnTo>
                <a:lnTo>
                  <a:pt x="505036" y="254371"/>
                </a:lnTo>
                <a:cubicBezTo>
                  <a:pt x="608718" y="100902"/>
                  <a:pt x="784300" y="0"/>
                  <a:pt x="983449" y="0"/>
                </a:cubicBezTo>
                <a:close/>
              </a:path>
            </a:pathLst>
          </a:custGeom>
          <a:solidFill>
            <a:srgbClr val="F2F3F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7">
              <a:defRPr/>
            </a:pPr>
            <a:endParaRPr lang="ru-RU" sz="1400" kern="0">
              <a:solidFill>
                <a:srgbClr val="667080">
                  <a:alpha val="69412"/>
                </a:srgbClr>
              </a:solidFill>
              <a:latin typeface="Tahoma"/>
            </a:endParaRPr>
          </a:p>
        </p:txBody>
      </p:sp>
      <p:pic>
        <p:nvPicPr>
          <p:cNvPr id="13" name="Picture 12">
            <a:extLst>
              <a:ext uri="{FF2B5EF4-FFF2-40B4-BE49-F238E27FC236}">
                <a16:creationId xmlns:a16="http://schemas.microsoft.com/office/drawing/2014/main" id="{5681740E-FADA-4EA0-979B-51C5A311C96A}"/>
              </a:ext>
            </a:extLst>
          </p:cNvPr>
          <p:cNvPicPr>
            <a:picLocks noChangeAspect="1"/>
          </p:cNvPicPr>
          <p:nvPr/>
        </p:nvPicPr>
        <p:blipFill>
          <a:blip r:embed="rId3"/>
          <a:stretch>
            <a:fillRect/>
          </a:stretch>
        </p:blipFill>
        <p:spPr>
          <a:xfrm>
            <a:off x="5337287" y="4169390"/>
            <a:ext cx="1111024" cy="251833"/>
          </a:xfrm>
          <a:prstGeom prst="rect">
            <a:avLst/>
          </a:prstGeom>
        </p:spPr>
      </p:pic>
      <p:pic>
        <p:nvPicPr>
          <p:cNvPr id="14" name="Picture 13">
            <a:extLst>
              <a:ext uri="{FF2B5EF4-FFF2-40B4-BE49-F238E27FC236}">
                <a16:creationId xmlns:a16="http://schemas.microsoft.com/office/drawing/2014/main" id="{07E4D677-D30E-4CF8-A83F-0AC75B2EC19C}"/>
              </a:ext>
            </a:extLst>
          </p:cNvPr>
          <p:cNvPicPr>
            <a:picLocks noChangeAspect="1"/>
          </p:cNvPicPr>
          <p:nvPr/>
        </p:nvPicPr>
        <p:blipFill>
          <a:blip r:embed="rId4"/>
          <a:stretch>
            <a:fillRect/>
          </a:stretch>
        </p:blipFill>
        <p:spPr>
          <a:xfrm>
            <a:off x="4974545" y="4528232"/>
            <a:ext cx="1189412" cy="130832"/>
          </a:xfrm>
          <a:prstGeom prst="rect">
            <a:avLst/>
          </a:prstGeom>
        </p:spPr>
      </p:pic>
      <p:pic>
        <p:nvPicPr>
          <p:cNvPr id="15" name="Picture 14">
            <a:extLst>
              <a:ext uri="{FF2B5EF4-FFF2-40B4-BE49-F238E27FC236}">
                <a16:creationId xmlns:a16="http://schemas.microsoft.com/office/drawing/2014/main" id="{A3D6857F-1E05-4465-938F-37575D61DC44}"/>
              </a:ext>
            </a:extLst>
          </p:cNvPr>
          <p:cNvPicPr>
            <a:picLocks noChangeAspect="1"/>
          </p:cNvPicPr>
          <p:nvPr/>
        </p:nvPicPr>
        <p:blipFill>
          <a:blip r:embed="rId5"/>
          <a:stretch>
            <a:fillRect/>
          </a:stretch>
        </p:blipFill>
        <p:spPr>
          <a:xfrm>
            <a:off x="5442064" y="4740786"/>
            <a:ext cx="1179077" cy="337999"/>
          </a:xfrm>
          <a:prstGeom prst="rect">
            <a:avLst/>
          </a:prstGeom>
        </p:spPr>
      </p:pic>
      <p:pic>
        <p:nvPicPr>
          <p:cNvPr id="2050" name="Picture 2" descr="Image result for aws logo transparent">
            <a:extLst>
              <a:ext uri="{FF2B5EF4-FFF2-40B4-BE49-F238E27FC236}">
                <a16:creationId xmlns:a16="http://schemas.microsoft.com/office/drawing/2014/main" id="{364D2C0D-7D8F-4C2F-88C0-A3D92646AA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3195" y="4139925"/>
            <a:ext cx="922877" cy="3470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zure transparent logo">
            <a:extLst>
              <a:ext uri="{FF2B5EF4-FFF2-40B4-BE49-F238E27FC236}">
                <a16:creationId xmlns:a16="http://schemas.microsoft.com/office/drawing/2014/main" id="{B9121AF9-9CE0-4085-8291-89E611731B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1503" y="4636528"/>
            <a:ext cx="1283748" cy="43012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microsoft office 365 transparent logo">
            <a:extLst>
              <a:ext uri="{FF2B5EF4-FFF2-40B4-BE49-F238E27FC236}">
                <a16:creationId xmlns:a16="http://schemas.microsoft.com/office/drawing/2014/main" id="{B3C116ED-8ED8-4BC7-ADA9-7F546C8441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8056" y="4081204"/>
            <a:ext cx="1024889" cy="1024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83467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FEFC8-E365-435F-9ED0-BF1463AD598B}"/>
              </a:ext>
            </a:extLst>
          </p:cNvPr>
          <p:cNvSpPr>
            <a:spLocks noGrp="1"/>
          </p:cNvSpPr>
          <p:nvPr>
            <p:ph sz="quarter" idx="11"/>
          </p:nvPr>
        </p:nvSpPr>
        <p:spPr>
          <a:xfrm>
            <a:off x="458076" y="1194755"/>
            <a:ext cx="10569154" cy="1957175"/>
          </a:xfrm>
        </p:spPr>
        <p:txBody>
          <a:bodyPr/>
          <a:lstStyle/>
          <a:p>
            <a:pPr marL="0" indent="0">
              <a:buNone/>
            </a:pPr>
            <a:r>
              <a:rPr lang="ru-RU" sz="2667" b="1" dirty="0">
                <a:solidFill>
                  <a:schemeClr val="tx1"/>
                </a:solidFill>
              </a:rPr>
              <a:t>Цель</a:t>
            </a:r>
            <a:r>
              <a:rPr lang="ru-RU" sz="2667" dirty="0">
                <a:solidFill>
                  <a:schemeClr val="tx1"/>
                </a:solidFill>
              </a:rPr>
              <a:t> - улучшение управляемости в </a:t>
            </a:r>
            <a:r>
              <a:rPr lang="en-US" sz="2667" dirty="0">
                <a:solidFill>
                  <a:schemeClr val="tx1"/>
                </a:solidFill>
              </a:rPr>
              <a:t> multi-cloud </a:t>
            </a:r>
            <a:r>
              <a:rPr lang="ru-RU" sz="2667" dirty="0">
                <a:solidFill>
                  <a:schemeClr val="tx1"/>
                </a:solidFill>
              </a:rPr>
              <a:t>среде. Прозрачность и контроль, выявление проблем с производительностью. </a:t>
            </a:r>
          </a:p>
          <a:p>
            <a:pPr marL="0" indent="0">
              <a:buNone/>
            </a:pPr>
            <a:r>
              <a:rPr lang="ru-RU" sz="2667" b="1" dirty="0">
                <a:solidFill>
                  <a:schemeClr val="tx1"/>
                </a:solidFill>
              </a:rPr>
              <a:t>Основные задачи</a:t>
            </a:r>
            <a:r>
              <a:rPr lang="en-US" sz="2667" b="1" dirty="0">
                <a:solidFill>
                  <a:schemeClr val="tx1"/>
                </a:solidFill>
              </a:rPr>
              <a:t>:</a:t>
            </a:r>
          </a:p>
        </p:txBody>
      </p:sp>
      <p:pic>
        <p:nvPicPr>
          <p:cNvPr id="5" name="Picture 4">
            <a:extLst>
              <a:ext uri="{FF2B5EF4-FFF2-40B4-BE49-F238E27FC236}">
                <a16:creationId xmlns:a16="http://schemas.microsoft.com/office/drawing/2014/main" id="{2EA058C1-2365-43A6-B84F-6CBB3AD74266}"/>
              </a:ext>
            </a:extLst>
          </p:cNvPr>
          <p:cNvPicPr>
            <a:picLocks noChangeAspect="1"/>
          </p:cNvPicPr>
          <p:nvPr/>
        </p:nvPicPr>
        <p:blipFill>
          <a:blip r:embed="rId3"/>
          <a:stretch>
            <a:fillRect/>
          </a:stretch>
        </p:blipFill>
        <p:spPr>
          <a:xfrm>
            <a:off x="1013415" y="3370804"/>
            <a:ext cx="1678107" cy="1941889"/>
          </a:xfrm>
          <a:prstGeom prst="rect">
            <a:avLst/>
          </a:prstGeom>
        </p:spPr>
      </p:pic>
      <p:sp>
        <p:nvSpPr>
          <p:cNvPr id="6" name="TextBox 5">
            <a:extLst>
              <a:ext uri="{FF2B5EF4-FFF2-40B4-BE49-F238E27FC236}">
                <a16:creationId xmlns:a16="http://schemas.microsoft.com/office/drawing/2014/main" id="{0FBEA474-D7D9-43E6-89D5-DFAE3089705F}"/>
              </a:ext>
            </a:extLst>
          </p:cNvPr>
          <p:cNvSpPr txBox="1"/>
          <p:nvPr/>
        </p:nvSpPr>
        <p:spPr>
          <a:xfrm>
            <a:off x="518586" y="5438567"/>
            <a:ext cx="3142211" cy="748795"/>
          </a:xfrm>
          <a:prstGeom prst="rect">
            <a:avLst/>
          </a:prstGeom>
        </p:spPr>
        <p:txBody>
          <a:bodyPr wrap="square" rtlCol="0" anchor="ctr">
            <a:spAutoFit/>
          </a:bodyPr>
          <a:lstStyle/>
          <a:p>
            <a:pPr algn="ctr"/>
            <a:r>
              <a:rPr lang="ru-RU" sz="2133" dirty="0"/>
              <a:t>Единый контроль </a:t>
            </a:r>
            <a:r>
              <a:rPr lang="en-US" sz="2133" dirty="0"/>
              <a:t>IT </a:t>
            </a:r>
            <a:r>
              <a:rPr lang="ru-RU" sz="2133" dirty="0"/>
              <a:t>окружения</a:t>
            </a:r>
            <a:endParaRPr lang="en-US" sz="2133" dirty="0"/>
          </a:p>
        </p:txBody>
      </p:sp>
      <p:pic>
        <p:nvPicPr>
          <p:cNvPr id="7" name="Picture 6">
            <a:extLst>
              <a:ext uri="{FF2B5EF4-FFF2-40B4-BE49-F238E27FC236}">
                <a16:creationId xmlns:a16="http://schemas.microsoft.com/office/drawing/2014/main" id="{EDD99931-BC66-4CBF-B65C-3FFF5ABDEA31}"/>
              </a:ext>
            </a:extLst>
          </p:cNvPr>
          <p:cNvPicPr>
            <a:picLocks noChangeAspect="1"/>
          </p:cNvPicPr>
          <p:nvPr/>
        </p:nvPicPr>
        <p:blipFill>
          <a:blip r:embed="rId4"/>
          <a:stretch>
            <a:fillRect/>
          </a:stretch>
        </p:blipFill>
        <p:spPr>
          <a:xfrm>
            <a:off x="8143445" y="3468596"/>
            <a:ext cx="1943617" cy="1653305"/>
          </a:xfrm>
          <a:prstGeom prst="rect">
            <a:avLst/>
          </a:prstGeom>
        </p:spPr>
      </p:pic>
      <p:sp>
        <p:nvSpPr>
          <p:cNvPr id="8" name="TextBox 7">
            <a:extLst>
              <a:ext uri="{FF2B5EF4-FFF2-40B4-BE49-F238E27FC236}">
                <a16:creationId xmlns:a16="http://schemas.microsoft.com/office/drawing/2014/main" id="{98B1B92E-11DB-41B1-B31E-F464FD4653F1}"/>
              </a:ext>
            </a:extLst>
          </p:cNvPr>
          <p:cNvSpPr txBox="1"/>
          <p:nvPr/>
        </p:nvSpPr>
        <p:spPr>
          <a:xfrm>
            <a:off x="7544147" y="5312693"/>
            <a:ext cx="3142211" cy="748795"/>
          </a:xfrm>
          <a:prstGeom prst="rect">
            <a:avLst/>
          </a:prstGeom>
        </p:spPr>
        <p:txBody>
          <a:bodyPr wrap="square" rtlCol="0" anchor="ctr">
            <a:spAutoFit/>
          </a:bodyPr>
          <a:lstStyle/>
          <a:p>
            <a:pPr algn="ctr"/>
            <a:r>
              <a:rPr lang="ru-RU" sz="2133" dirty="0"/>
              <a:t>Прозрачность </a:t>
            </a:r>
            <a:r>
              <a:rPr lang="en-US" sz="2133" dirty="0"/>
              <a:t>app-to-metal</a:t>
            </a:r>
          </a:p>
        </p:txBody>
      </p:sp>
      <p:pic>
        <p:nvPicPr>
          <p:cNvPr id="9" name="Picture 8">
            <a:extLst>
              <a:ext uri="{FF2B5EF4-FFF2-40B4-BE49-F238E27FC236}">
                <a16:creationId xmlns:a16="http://schemas.microsoft.com/office/drawing/2014/main" id="{8808821B-C8BE-4651-B083-D5F0F73A7D4B}"/>
              </a:ext>
            </a:extLst>
          </p:cNvPr>
          <p:cNvPicPr>
            <a:picLocks noChangeAspect="1"/>
          </p:cNvPicPr>
          <p:nvPr/>
        </p:nvPicPr>
        <p:blipFill>
          <a:blip r:embed="rId5"/>
          <a:stretch>
            <a:fillRect/>
          </a:stretch>
        </p:blipFill>
        <p:spPr>
          <a:xfrm>
            <a:off x="4195612" y="3595616"/>
            <a:ext cx="1983620" cy="1492264"/>
          </a:xfrm>
          <a:prstGeom prst="rect">
            <a:avLst/>
          </a:prstGeom>
        </p:spPr>
      </p:pic>
      <p:sp>
        <p:nvSpPr>
          <p:cNvPr id="10" name="TextBox 9">
            <a:extLst>
              <a:ext uri="{FF2B5EF4-FFF2-40B4-BE49-F238E27FC236}">
                <a16:creationId xmlns:a16="http://schemas.microsoft.com/office/drawing/2014/main" id="{2044A910-152E-4A67-8D47-A81988903DC6}"/>
              </a:ext>
            </a:extLst>
          </p:cNvPr>
          <p:cNvSpPr txBox="1"/>
          <p:nvPr/>
        </p:nvSpPr>
        <p:spPr>
          <a:xfrm>
            <a:off x="3846378" y="5274451"/>
            <a:ext cx="3142211" cy="1077026"/>
          </a:xfrm>
          <a:prstGeom prst="rect">
            <a:avLst/>
          </a:prstGeom>
        </p:spPr>
        <p:txBody>
          <a:bodyPr wrap="square" rtlCol="0" anchor="ctr">
            <a:spAutoFit/>
          </a:bodyPr>
          <a:lstStyle/>
          <a:p>
            <a:pPr algn="ctr"/>
            <a:r>
              <a:rPr lang="ru-RU" sz="2133" dirty="0"/>
              <a:t>Прозрачность</a:t>
            </a:r>
            <a:r>
              <a:rPr lang="en-US" sz="2133" dirty="0"/>
              <a:t> &amp; </a:t>
            </a:r>
            <a:r>
              <a:rPr lang="ru-RU" sz="2133" dirty="0"/>
              <a:t>управление для </a:t>
            </a:r>
            <a:r>
              <a:rPr lang="en-US" sz="2133" dirty="0"/>
              <a:t> </a:t>
            </a:r>
            <a:r>
              <a:rPr lang="ru-RU" sz="2133" dirty="0"/>
              <a:t>поставщиков услуг</a:t>
            </a:r>
            <a:endParaRPr lang="en-US" sz="2133" dirty="0"/>
          </a:p>
        </p:txBody>
      </p:sp>
      <p:sp>
        <p:nvSpPr>
          <p:cNvPr id="11" name="Title 10">
            <a:extLst>
              <a:ext uri="{FF2B5EF4-FFF2-40B4-BE49-F238E27FC236}">
                <a16:creationId xmlns:a16="http://schemas.microsoft.com/office/drawing/2014/main" id="{3A62AEE6-E710-47A2-AFB1-0E381E412A32}"/>
              </a:ext>
            </a:extLst>
          </p:cNvPr>
          <p:cNvSpPr>
            <a:spLocks noGrp="1"/>
          </p:cNvSpPr>
          <p:nvPr>
            <p:ph type="title"/>
          </p:nvPr>
        </p:nvSpPr>
        <p:spPr>
          <a:xfrm>
            <a:off x="518586" y="269688"/>
            <a:ext cx="8596668" cy="909614"/>
          </a:xfrm>
        </p:spPr>
        <p:txBody>
          <a:bodyPr>
            <a:normAutofit/>
          </a:bodyPr>
          <a:lstStyle/>
          <a:p>
            <a:r>
              <a:rPr lang="ru-RU" sz="4400" dirty="0"/>
              <a:t>Этап 3: Прозрачность</a:t>
            </a:r>
          </a:p>
        </p:txBody>
      </p:sp>
    </p:spTree>
    <p:extLst>
      <p:ext uri="{BB962C8B-B14F-4D97-AF65-F5344CB8AC3E}">
        <p14:creationId xmlns:p14="http://schemas.microsoft.com/office/powerpoint/2010/main" val="104930872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FEFC8-E365-435F-9ED0-BF1463AD598B}"/>
              </a:ext>
            </a:extLst>
          </p:cNvPr>
          <p:cNvSpPr>
            <a:spLocks noGrp="1"/>
          </p:cNvSpPr>
          <p:nvPr>
            <p:ph sz="quarter" idx="11"/>
          </p:nvPr>
        </p:nvSpPr>
        <p:spPr>
          <a:xfrm>
            <a:off x="519249" y="1145289"/>
            <a:ext cx="8842465" cy="1282225"/>
          </a:xfrm>
        </p:spPr>
        <p:txBody>
          <a:bodyPr/>
          <a:lstStyle/>
          <a:p>
            <a:pPr marL="0" indent="0">
              <a:buNone/>
            </a:pPr>
            <a:r>
              <a:rPr lang="ru-RU" sz="2667" b="1" dirty="0">
                <a:solidFill>
                  <a:schemeClr val="tx1"/>
                </a:solidFill>
              </a:rPr>
              <a:t>Цель -</a:t>
            </a:r>
            <a:r>
              <a:rPr lang="ru-RU" sz="2667" dirty="0">
                <a:solidFill>
                  <a:schemeClr val="tx1"/>
                </a:solidFill>
              </a:rPr>
              <a:t> прозрачное перемещение данных между разными средами, для лучшей безопасности, оптимального использования ресурсов и т.д. </a:t>
            </a:r>
            <a:endParaRPr lang="en-US" sz="2667" dirty="0">
              <a:solidFill>
                <a:schemeClr val="tx1"/>
              </a:solidFill>
            </a:endParaRPr>
          </a:p>
        </p:txBody>
      </p:sp>
      <p:sp>
        <p:nvSpPr>
          <p:cNvPr id="4" name="AutoShape 2" descr="Veeam262088_1024px.jpg">
            <a:extLst>
              <a:ext uri="{FF2B5EF4-FFF2-40B4-BE49-F238E27FC236}">
                <a16:creationId xmlns:a16="http://schemas.microsoft.com/office/drawing/2014/main" id="{CD20C982-EDCF-41C1-9B15-D4218C3E1EF0}"/>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7" name="TextBox 6">
            <a:extLst>
              <a:ext uri="{FF2B5EF4-FFF2-40B4-BE49-F238E27FC236}">
                <a16:creationId xmlns:a16="http://schemas.microsoft.com/office/drawing/2014/main" id="{372D8772-634B-438C-830E-B285C82F633C}"/>
              </a:ext>
            </a:extLst>
          </p:cNvPr>
          <p:cNvSpPr txBox="1"/>
          <p:nvPr/>
        </p:nvSpPr>
        <p:spPr>
          <a:xfrm>
            <a:off x="268679" y="4870882"/>
            <a:ext cx="3136717" cy="1241622"/>
          </a:xfrm>
          <a:prstGeom prst="rect">
            <a:avLst/>
          </a:prstGeom>
        </p:spPr>
        <p:txBody>
          <a:bodyPr wrap="square" rtlCol="0" anchor="ctr">
            <a:spAutoFit/>
          </a:bodyPr>
          <a:lstStyle/>
          <a:p>
            <a:pPr algn="ctr"/>
            <a:r>
              <a:rPr lang="ru-RU" sz="1867" dirty="0"/>
              <a:t>Простота тестирования, документирования плана аварийного восстановления</a:t>
            </a:r>
            <a:endParaRPr lang="en-US" sz="1867" dirty="0"/>
          </a:p>
        </p:txBody>
      </p:sp>
      <p:sp>
        <p:nvSpPr>
          <p:cNvPr id="8" name="TextBox 7">
            <a:extLst>
              <a:ext uri="{FF2B5EF4-FFF2-40B4-BE49-F238E27FC236}">
                <a16:creationId xmlns:a16="http://schemas.microsoft.com/office/drawing/2014/main" id="{0EAD4E46-21A6-407A-8AA4-09FAF1A7785F}"/>
              </a:ext>
            </a:extLst>
          </p:cNvPr>
          <p:cNvSpPr txBox="1"/>
          <p:nvPr/>
        </p:nvSpPr>
        <p:spPr>
          <a:xfrm>
            <a:off x="3674076" y="5158204"/>
            <a:ext cx="3498761" cy="666977"/>
          </a:xfrm>
          <a:prstGeom prst="rect">
            <a:avLst/>
          </a:prstGeom>
        </p:spPr>
        <p:txBody>
          <a:bodyPr wrap="square" rtlCol="0" anchor="ctr">
            <a:spAutoFit/>
          </a:bodyPr>
          <a:lstStyle/>
          <a:p>
            <a:pPr algn="ctr"/>
            <a:r>
              <a:rPr lang="ru-RU" sz="1867" dirty="0"/>
              <a:t>Непрерывное улучшение и тестирование</a:t>
            </a:r>
            <a:endParaRPr lang="en-US" sz="1867" dirty="0"/>
          </a:p>
        </p:txBody>
      </p:sp>
      <p:sp>
        <p:nvSpPr>
          <p:cNvPr id="9" name="TextBox 8">
            <a:extLst>
              <a:ext uri="{FF2B5EF4-FFF2-40B4-BE49-F238E27FC236}">
                <a16:creationId xmlns:a16="http://schemas.microsoft.com/office/drawing/2014/main" id="{7625C58D-61CC-4C7C-B3CA-406634AAB119}"/>
              </a:ext>
            </a:extLst>
          </p:cNvPr>
          <p:cNvSpPr txBox="1"/>
          <p:nvPr/>
        </p:nvSpPr>
        <p:spPr>
          <a:xfrm>
            <a:off x="7243644" y="5173412"/>
            <a:ext cx="3498761" cy="666977"/>
          </a:xfrm>
          <a:prstGeom prst="rect">
            <a:avLst/>
          </a:prstGeom>
        </p:spPr>
        <p:txBody>
          <a:bodyPr wrap="square" rtlCol="0" anchor="ctr">
            <a:spAutoFit/>
          </a:bodyPr>
          <a:lstStyle/>
          <a:p>
            <a:pPr algn="ctr"/>
            <a:r>
              <a:rPr lang="ru-RU" sz="1867" dirty="0"/>
              <a:t>Высокая автоматизация всех процессов</a:t>
            </a:r>
            <a:endParaRPr lang="en-US" sz="1867" dirty="0"/>
          </a:p>
        </p:txBody>
      </p:sp>
      <p:pic>
        <p:nvPicPr>
          <p:cNvPr id="10" name="Picture 9">
            <a:extLst>
              <a:ext uri="{FF2B5EF4-FFF2-40B4-BE49-F238E27FC236}">
                <a16:creationId xmlns:a16="http://schemas.microsoft.com/office/drawing/2014/main" id="{0C6CD2D3-808C-4DE0-9611-7ECC6D262114}"/>
              </a:ext>
            </a:extLst>
          </p:cNvPr>
          <p:cNvPicPr>
            <a:picLocks noChangeAspect="1"/>
          </p:cNvPicPr>
          <p:nvPr/>
        </p:nvPicPr>
        <p:blipFill>
          <a:blip r:embed="rId3"/>
          <a:stretch>
            <a:fillRect/>
          </a:stretch>
        </p:blipFill>
        <p:spPr>
          <a:xfrm>
            <a:off x="0" y="2995542"/>
            <a:ext cx="3674076" cy="2066669"/>
          </a:xfrm>
          <a:prstGeom prst="rect">
            <a:avLst/>
          </a:prstGeom>
        </p:spPr>
      </p:pic>
      <p:pic>
        <p:nvPicPr>
          <p:cNvPr id="11" name="Picture 10">
            <a:extLst>
              <a:ext uri="{FF2B5EF4-FFF2-40B4-BE49-F238E27FC236}">
                <a16:creationId xmlns:a16="http://schemas.microsoft.com/office/drawing/2014/main" id="{25E59F5E-19ED-4693-BDA9-459F55E85AA7}"/>
              </a:ext>
            </a:extLst>
          </p:cNvPr>
          <p:cNvPicPr>
            <a:picLocks noChangeAspect="1"/>
          </p:cNvPicPr>
          <p:nvPr/>
        </p:nvPicPr>
        <p:blipFill>
          <a:blip r:embed="rId4"/>
          <a:stretch>
            <a:fillRect/>
          </a:stretch>
        </p:blipFill>
        <p:spPr>
          <a:xfrm>
            <a:off x="3405396" y="2945970"/>
            <a:ext cx="3723504" cy="2094471"/>
          </a:xfrm>
          <a:prstGeom prst="rect">
            <a:avLst/>
          </a:prstGeom>
        </p:spPr>
      </p:pic>
      <p:pic>
        <p:nvPicPr>
          <p:cNvPr id="13" name="Picture 12">
            <a:extLst>
              <a:ext uri="{FF2B5EF4-FFF2-40B4-BE49-F238E27FC236}">
                <a16:creationId xmlns:a16="http://schemas.microsoft.com/office/drawing/2014/main" id="{B2CE53EE-1859-40F8-B6D8-6C46953D10DE}"/>
              </a:ext>
            </a:extLst>
          </p:cNvPr>
          <p:cNvPicPr>
            <a:picLocks noChangeAspect="1"/>
          </p:cNvPicPr>
          <p:nvPr/>
        </p:nvPicPr>
        <p:blipFill>
          <a:blip r:embed="rId5"/>
          <a:stretch>
            <a:fillRect/>
          </a:stretch>
        </p:blipFill>
        <p:spPr>
          <a:xfrm>
            <a:off x="6678406" y="2824208"/>
            <a:ext cx="4063999" cy="2285999"/>
          </a:xfrm>
          <a:prstGeom prst="rect">
            <a:avLst/>
          </a:prstGeom>
        </p:spPr>
      </p:pic>
      <p:sp>
        <p:nvSpPr>
          <p:cNvPr id="6" name="Title 5">
            <a:extLst>
              <a:ext uri="{FF2B5EF4-FFF2-40B4-BE49-F238E27FC236}">
                <a16:creationId xmlns:a16="http://schemas.microsoft.com/office/drawing/2014/main" id="{922416A6-E704-4C31-8E1C-77D380DD3770}"/>
              </a:ext>
            </a:extLst>
          </p:cNvPr>
          <p:cNvSpPr>
            <a:spLocks noGrp="1"/>
          </p:cNvSpPr>
          <p:nvPr>
            <p:ph type="title"/>
          </p:nvPr>
        </p:nvSpPr>
        <p:spPr>
          <a:xfrm>
            <a:off x="466654" y="216929"/>
            <a:ext cx="8596668" cy="849871"/>
          </a:xfrm>
        </p:spPr>
        <p:txBody>
          <a:bodyPr>
            <a:normAutofit fontScale="90000"/>
          </a:bodyPr>
          <a:lstStyle/>
          <a:p>
            <a:r>
              <a:rPr lang="ru-RU" sz="4400" dirty="0"/>
              <a:t>Этап 4: </a:t>
            </a:r>
            <a:r>
              <a:rPr lang="en-US" sz="4400" dirty="0"/>
              <a:t>Orchestration (</a:t>
            </a:r>
            <a:r>
              <a:rPr lang="ru-RU" sz="4400" dirty="0"/>
              <a:t>управление)</a:t>
            </a:r>
          </a:p>
        </p:txBody>
      </p:sp>
    </p:spTree>
    <p:extLst>
      <p:ext uri="{BB962C8B-B14F-4D97-AF65-F5344CB8AC3E}">
        <p14:creationId xmlns:p14="http://schemas.microsoft.com/office/powerpoint/2010/main" val="286277736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D14C35-A208-48D8-9A50-A497F0494AA9}"/>
              </a:ext>
            </a:extLst>
          </p:cNvPr>
          <p:cNvSpPr>
            <a:spLocks noGrp="1"/>
          </p:cNvSpPr>
          <p:nvPr>
            <p:ph type="title"/>
          </p:nvPr>
        </p:nvSpPr>
        <p:spPr/>
        <p:txBody>
          <a:bodyPr>
            <a:normAutofit/>
          </a:bodyPr>
          <a:lstStyle/>
          <a:p>
            <a:r>
              <a:rPr lang="ru-RU" sz="7200" dirty="0"/>
              <a:t>Спасибо!</a:t>
            </a:r>
          </a:p>
        </p:txBody>
      </p:sp>
      <p:sp>
        <p:nvSpPr>
          <p:cNvPr id="5" name="Text Placeholder 4">
            <a:extLst>
              <a:ext uri="{FF2B5EF4-FFF2-40B4-BE49-F238E27FC236}">
                <a16:creationId xmlns:a16="http://schemas.microsoft.com/office/drawing/2014/main" id="{29066D81-F261-40FB-9DE3-DE5E4B628538}"/>
              </a:ext>
            </a:extLst>
          </p:cNvPr>
          <p:cNvSpPr>
            <a:spLocks noGrp="1"/>
          </p:cNvSpPr>
          <p:nvPr>
            <p:ph type="body" idx="1"/>
          </p:nvPr>
        </p:nvSpPr>
        <p:spPr/>
        <p:txBody>
          <a:bodyPr/>
          <a:lstStyle/>
          <a:p>
            <a:endParaRPr lang="ru-RU"/>
          </a:p>
        </p:txBody>
      </p:sp>
    </p:spTree>
    <p:extLst>
      <p:ext uri="{BB962C8B-B14F-4D97-AF65-F5344CB8AC3E}">
        <p14:creationId xmlns:p14="http://schemas.microsoft.com/office/powerpoint/2010/main" val="3040154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86783D-03DD-41AA-9E4A-6E4C75ADB0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866"/>
          <a:stretch/>
        </p:blipFill>
        <p:spPr>
          <a:xfrm>
            <a:off x="-16932" y="-1"/>
            <a:ext cx="12225864" cy="6858001"/>
          </a:xfrm>
          <a:prstGeom prst="rect">
            <a:avLst/>
          </a:prstGeom>
        </p:spPr>
      </p:pic>
      <p:sp>
        <p:nvSpPr>
          <p:cNvPr id="2" name="TextBox 1">
            <a:extLst>
              <a:ext uri="{FF2B5EF4-FFF2-40B4-BE49-F238E27FC236}">
                <a16:creationId xmlns:a16="http://schemas.microsoft.com/office/drawing/2014/main" id="{11F76E42-13D9-4076-806E-B156B2E04EE8}"/>
              </a:ext>
            </a:extLst>
          </p:cNvPr>
          <p:cNvSpPr txBox="1"/>
          <p:nvPr/>
        </p:nvSpPr>
        <p:spPr>
          <a:xfrm>
            <a:off x="2624667" y="4452769"/>
            <a:ext cx="6942667" cy="2390158"/>
          </a:xfrm>
          <a:prstGeom prst="roundRect">
            <a:avLst/>
          </a:prstGeom>
          <a:solidFill>
            <a:srgbClr val="00B336"/>
          </a:solidFill>
        </p:spPr>
        <p:txBody>
          <a:bodyPr vert="horz" wrap="square" lIns="91440" tIns="45720" rIns="91440" bIns="45720" rtlCol="0" anchor="ctr">
            <a:spAutoFit/>
          </a:bodyPr>
          <a:lstStyle/>
          <a:p>
            <a:pPr algn="ctr">
              <a:lnSpc>
                <a:spcPct val="90000"/>
              </a:lnSpc>
              <a:spcBef>
                <a:spcPct val="0"/>
              </a:spcBef>
              <a:spcAft>
                <a:spcPts val="600"/>
              </a:spcAft>
              <a:defRPr/>
            </a:pPr>
            <a:r>
              <a:rPr lang="ru-RU" sz="3733" dirty="0">
                <a:solidFill>
                  <a:schemeClr val="bg1"/>
                </a:solidFill>
                <a:latin typeface="Tahoma" panose="020B0604030504040204" pitchFamily="34" charset="0"/>
                <a:cs typeface="Tahoma" panose="020B0604030504040204" pitchFamily="34" charset="0"/>
              </a:rPr>
              <a:t>Аварийное восстановление и резервное копирование – это не про технологии, от слова </a:t>
            </a:r>
            <a:r>
              <a:rPr lang="en-US" sz="3733" dirty="0">
                <a:solidFill>
                  <a:schemeClr val="bg1"/>
                </a:solidFill>
                <a:latin typeface="Tahoma" panose="020B0604030504040204" pitchFamily="34" charset="0"/>
                <a:cs typeface="Tahoma" panose="020B0604030504040204" pitchFamily="34" charset="0"/>
              </a:rPr>
              <a:t>“</a:t>
            </a:r>
            <a:r>
              <a:rPr lang="ru-RU" sz="3733" dirty="0">
                <a:solidFill>
                  <a:schemeClr val="bg1"/>
                </a:solidFill>
                <a:latin typeface="Tahoma" panose="020B0604030504040204" pitchFamily="34" charset="0"/>
                <a:cs typeface="Tahoma" panose="020B0604030504040204" pitchFamily="34" charset="0"/>
              </a:rPr>
              <a:t>СОВСЕМ</a:t>
            </a:r>
            <a:r>
              <a:rPr lang="en-US" sz="3733" dirty="0">
                <a:solidFill>
                  <a:schemeClr val="bg1"/>
                </a:solidFill>
                <a:latin typeface="Tahoma" panose="020B0604030504040204" pitchFamily="34" charset="0"/>
                <a:cs typeface="Tahoma" panose="020B0604030504040204" pitchFamily="34" charset="0"/>
              </a:rPr>
              <a:t>”</a:t>
            </a:r>
            <a:r>
              <a:rPr lang="ru-RU" sz="3733" dirty="0">
                <a:solidFill>
                  <a:schemeClr val="bg1"/>
                </a:solidFill>
                <a:latin typeface="Tahoma" panose="020B0604030504040204" pitchFamily="34" charset="0"/>
                <a:cs typeface="Tahoma" panose="020B0604030504040204" pitchFamily="34" charset="0"/>
              </a:rPr>
              <a:t> </a:t>
            </a:r>
            <a:r>
              <a:rPr lang="ru-RU" sz="3733" dirty="0">
                <a:solidFill>
                  <a:schemeClr val="bg1"/>
                </a:solidFill>
                <a:latin typeface="Tahoma" panose="020B0604030504040204" pitchFamily="34" charset="0"/>
                <a:cs typeface="Tahoma" panose="020B0604030504040204" pitchFamily="34" charset="0"/>
                <a:sym typeface="Wingdings" panose="05000000000000000000" pitchFamily="2" charset="2"/>
              </a:rPr>
              <a:t></a:t>
            </a:r>
            <a:endParaRPr lang="en-US" sz="2400" dirty="0">
              <a:solidFill>
                <a:schemeClr val="bg1"/>
              </a:solidFill>
              <a:latin typeface="Calibri Light" panose="020F0302020204030204"/>
            </a:endParaRPr>
          </a:p>
        </p:txBody>
      </p:sp>
    </p:spTree>
    <p:extLst>
      <p:ext uri="{BB962C8B-B14F-4D97-AF65-F5344CB8AC3E}">
        <p14:creationId xmlns:p14="http://schemas.microsoft.com/office/powerpoint/2010/main" val="167838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9509" y="260650"/>
            <a:ext cx="8363939" cy="1395253"/>
          </a:xfrm>
        </p:spPr>
        <p:txBody>
          <a:bodyPr/>
          <a:lstStyle/>
          <a:p>
            <a:pPr algn="ctr"/>
            <a:r>
              <a:rPr lang="ru-RU" b="1" dirty="0"/>
              <a:t>ЭТО ПРОЦЕСС</a:t>
            </a:r>
            <a:br>
              <a:rPr lang="ru-RU" b="1" dirty="0"/>
            </a:br>
            <a:r>
              <a:rPr lang="ru-RU" sz="3200" dirty="0">
                <a:solidFill>
                  <a:schemeClr val="tx1">
                    <a:lumMod val="50000"/>
                    <a:lumOff val="50000"/>
                  </a:schemeClr>
                </a:solidFill>
              </a:rPr>
              <a:t>который учитывает потребности бизнеса</a:t>
            </a:r>
            <a:endParaRPr lang="ru-RU" b="1" dirty="0">
              <a:solidFill>
                <a:schemeClr val="tx1">
                  <a:lumMod val="50000"/>
                  <a:lumOff val="50000"/>
                </a:schemeClr>
              </a:solidFill>
            </a:endParaRPr>
          </a:p>
        </p:txBody>
      </p:sp>
      <p:pic>
        <p:nvPicPr>
          <p:cNvPr id="2" name="Рисунок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72179" y="1548219"/>
            <a:ext cx="4978600" cy="4978600"/>
          </a:xfrm>
          <a:prstGeom prst="rect">
            <a:avLst/>
          </a:prstGeom>
        </p:spPr>
      </p:pic>
    </p:spTree>
    <p:extLst>
      <p:ext uri="{BB962C8B-B14F-4D97-AF65-F5344CB8AC3E}">
        <p14:creationId xmlns:p14="http://schemas.microsoft.com/office/powerpoint/2010/main" val="139391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53421" y="2324179"/>
            <a:ext cx="9871520" cy="2871758"/>
            <a:chOff x="232329" y="1688505"/>
            <a:chExt cx="8428768" cy="2028801"/>
          </a:xfrm>
        </p:grpSpPr>
        <p:sp>
          <p:nvSpPr>
            <p:cNvPr id="7" name="Rectangle 1"/>
            <p:cNvSpPr/>
            <p:nvPr/>
          </p:nvSpPr>
          <p:spPr bwMode="auto">
            <a:xfrm>
              <a:off x="1762973" y="1688505"/>
              <a:ext cx="6898124" cy="1128535"/>
            </a:xfrm>
            <a:prstGeom prst="roundRect">
              <a:avLst/>
            </a:prstGeom>
            <a:solidFill>
              <a:srgbClr val="00B336"/>
            </a:solidFill>
            <a:ln w="381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21920" tIns="144000" rIns="60960" bIns="14400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738" fontAlgn="base">
                <a:spcBef>
                  <a:spcPct val="0"/>
                </a:spcBef>
                <a:spcAft>
                  <a:spcPct val="0"/>
                </a:spcAft>
              </a:pPr>
              <a:r>
                <a:rPr lang="ru-RU" sz="4267" dirty="0">
                  <a:solidFill>
                    <a:schemeClr val="bg1"/>
                  </a:solidFill>
                  <a:latin typeface="+mj-lt"/>
                </a:rPr>
                <a:t>О чем мы думаем, когда говорим об аварии?</a:t>
              </a:r>
            </a:p>
          </p:txBody>
        </p:sp>
        <p:sp>
          <p:nvSpPr>
            <p:cNvPr id="8" name="TextBox 3"/>
            <p:cNvSpPr txBox="1"/>
            <p:nvPr/>
          </p:nvSpPr>
          <p:spPr>
            <a:xfrm>
              <a:off x="232329" y="3246244"/>
              <a:ext cx="157732" cy="471062"/>
            </a:xfrm>
            <a:prstGeom prst="rect">
              <a:avLst/>
            </a:prstGeom>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endParaRPr lang="ru-RU" sz="3733" dirty="0">
                <a:solidFill>
                  <a:schemeClr val="bg1"/>
                </a:solidFill>
              </a:endParaRPr>
            </a:p>
          </p:txBody>
        </p:sp>
      </p:grpSp>
    </p:spTree>
    <p:extLst>
      <p:ext uri="{BB962C8B-B14F-4D97-AF65-F5344CB8AC3E}">
        <p14:creationId xmlns:p14="http://schemas.microsoft.com/office/powerpoint/2010/main" val="30809036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298262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Масштаб бедствия</a:t>
            </a:r>
            <a:endParaRPr lang="en-US"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482" y="1527842"/>
            <a:ext cx="703961" cy="703959"/>
          </a:xfrm>
          <a:prstGeom prst="rect">
            <a:avLst/>
          </a:prstGeom>
        </p:spPr>
      </p:pic>
      <p:sp>
        <p:nvSpPr>
          <p:cNvPr id="13" name="Rectangle 12"/>
          <p:cNvSpPr/>
          <p:nvPr/>
        </p:nvSpPr>
        <p:spPr bwMode="auto">
          <a:xfrm>
            <a:off x="3423949" y="2939045"/>
            <a:ext cx="7217315" cy="97991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defTabSz="1218738" fontAlgn="base">
              <a:spcBef>
                <a:spcPct val="0"/>
              </a:spcBef>
              <a:spcAft>
                <a:spcPct val="0"/>
              </a:spcAft>
            </a:pPr>
            <a:r>
              <a:rPr lang="ru-RU" sz="2133" dirty="0">
                <a:solidFill>
                  <a:srgbClr val="000000">
                    <a:lumMod val="75000"/>
                    <a:lumOff val="25000"/>
                  </a:srgbClr>
                </a:solidFill>
                <a:latin typeface="Tahoma"/>
                <a:ea typeface="Segoe UI" pitchFamily="34" charset="0"/>
                <a:cs typeface="Segoe UI" pitchFamily="34" charset="0"/>
              </a:rPr>
              <a:t>Это может быть весь ЦОД (не самый частый случай)</a:t>
            </a:r>
            <a:endParaRPr lang="en-US" sz="2133" dirty="0">
              <a:solidFill>
                <a:srgbClr val="000000">
                  <a:lumMod val="75000"/>
                  <a:lumOff val="25000"/>
                </a:srgbClr>
              </a:solidFill>
              <a:latin typeface="Tahoma"/>
              <a:ea typeface="Segoe UI" pitchFamily="34" charset="0"/>
              <a:cs typeface="Segoe UI" pitchFamily="34" charset="0"/>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797" y="5460352"/>
            <a:ext cx="655353" cy="655353"/>
          </a:xfrm>
          <a:prstGeom prst="rect">
            <a:avLst/>
          </a:prstGeom>
        </p:spPr>
      </p:pic>
      <p:pic>
        <p:nvPicPr>
          <p:cNvPr id="5" name="Picture 4">
            <a:extLst>
              <a:ext uri="{FF2B5EF4-FFF2-40B4-BE49-F238E27FC236}">
                <a16:creationId xmlns:a16="http://schemas.microsoft.com/office/drawing/2014/main" id="{8E803BBD-0E86-41B3-91E3-10B63A9B87E2}"/>
              </a:ext>
            </a:extLst>
          </p:cNvPr>
          <p:cNvPicPr>
            <a:picLocks noChangeAspect="1"/>
          </p:cNvPicPr>
          <p:nvPr/>
        </p:nvPicPr>
        <p:blipFill>
          <a:blip r:embed="rId5"/>
          <a:stretch>
            <a:fillRect/>
          </a:stretch>
        </p:blipFill>
        <p:spPr>
          <a:xfrm>
            <a:off x="618481" y="2560095"/>
            <a:ext cx="2029376" cy="1799868"/>
          </a:xfrm>
          <a:prstGeom prst="rect">
            <a:avLst/>
          </a:prstGeom>
        </p:spPr>
      </p:pic>
      <p:sp>
        <p:nvSpPr>
          <p:cNvPr id="6" name="Rectangle 5">
            <a:extLst>
              <a:ext uri="{FF2B5EF4-FFF2-40B4-BE49-F238E27FC236}">
                <a16:creationId xmlns:a16="http://schemas.microsoft.com/office/drawing/2014/main" id="{9D041175-11B7-4F35-9BF3-A3B761E9664A}"/>
              </a:ext>
            </a:extLst>
          </p:cNvPr>
          <p:cNvSpPr/>
          <p:nvPr/>
        </p:nvSpPr>
        <p:spPr>
          <a:xfrm>
            <a:off x="823796" y="1982701"/>
            <a:ext cx="1998451" cy="2923877"/>
          </a:xfrm>
          <a:prstGeom prst="rect">
            <a:avLst/>
          </a:prstGeom>
        </p:spPr>
        <p:txBody>
          <a:bodyPr wrap="square">
            <a:spAutoFit/>
          </a:bodyPr>
          <a:lstStyle/>
          <a:p>
            <a:r>
              <a:rPr lang="en-US" sz="18400" dirty="0">
                <a:solidFill>
                  <a:srgbClr val="FF0000"/>
                </a:solidFill>
                <a:cs typeface="Segoe UI" pitchFamily="34" charset="0"/>
              </a:rPr>
              <a:t>X</a:t>
            </a:r>
            <a:endParaRPr lang="ru-RU" sz="2400" dirty="0">
              <a:solidFill>
                <a:srgbClr val="FF0000"/>
              </a:solidFill>
            </a:endParaRPr>
          </a:p>
        </p:txBody>
      </p:sp>
      <p:sp>
        <p:nvSpPr>
          <p:cNvPr id="7" name="Rectangle 6">
            <a:extLst>
              <a:ext uri="{FF2B5EF4-FFF2-40B4-BE49-F238E27FC236}">
                <a16:creationId xmlns:a16="http://schemas.microsoft.com/office/drawing/2014/main" id="{1C5319A5-778C-415D-BD96-FAC42FC1A07A}"/>
              </a:ext>
            </a:extLst>
          </p:cNvPr>
          <p:cNvSpPr/>
          <p:nvPr/>
        </p:nvSpPr>
        <p:spPr>
          <a:xfrm>
            <a:off x="1151473" y="4526985"/>
            <a:ext cx="763351" cy="379656"/>
          </a:xfrm>
          <a:prstGeom prst="rect">
            <a:avLst/>
          </a:prstGeom>
        </p:spPr>
        <p:txBody>
          <a:bodyPr wrap="none">
            <a:spAutoFit/>
          </a:bodyPr>
          <a:lstStyle/>
          <a:p>
            <a:r>
              <a:rPr lang="ru-RU" sz="1867" b="1" dirty="0">
                <a:solidFill>
                  <a:srgbClr val="000000">
                    <a:lumMod val="75000"/>
                    <a:lumOff val="25000"/>
                  </a:srgbClr>
                </a:solidFill>
                <a:cs typeface="Segoe UI" pitchFamily="34" charset="0"/>
              </a:rPr>
              <a:t>ЦОД </a:t>
            </a:r>
            <a:endParaRPr lang="ru-RU" sz="2400" b="1" dirty="0"/>
          </a:p>
        </p:txBody>
      </p:sp>
    </p:spTree>
    <p:extLst>
      <p:ext uri="{BB962C8B-B14F-4D97-AF65-F5344CB8AC3E}">
        <p14:creationId xmlns:p14="http://schemas.microsoft.com/office/powerpoint/2010/main" val="1165991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Масштаб бедствия</a:t>
            </a:r>
            <a:endParaRPr lang="en-US"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482" y="1527842"/>
            <a:ext cx="703961" cy="703959"/>
          </a:xfrm>
          <a:prstGeom prst="rect">
            <a:avLst/>
          </a:prstGeom>
        </p:spPr>
      </p:pic>
      <p:sp>
        <p:nvSpPr>
          <p:cNvPr id="13" name="Rectangle 12"/>
          <p:cNvSpPr/>
          <p:nvPr/>
        </p:nvSpPr>
        <p:spPr bwMode="auto">
          <a:xfrm>
            <a:off x="3423949" y="2939045"/>
            <a:ext cx="7217315" cy="97991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defTabSz="1218738" fontAlgn="base">
              <a:spcBef>
                <a:spcPct val="0"/>
              </a:spcBef>
              <a:spcAft>
                <a:spcPct val="0"/>
              </a:spcAft>
            </a:pPr>
            <a:r>
              <a:rPr lang="ru-RU" sz="2133" dirty="0">
                <a:solidFill>
                  <a:srgbClr val="000000">
                    <a:lumMod val="75000"/>
                    <a:lumOff val="25000"/>
                  </a:srgbClr>
                </a:solidFill>
                <a:latin typeface="Tahoma"/>
                <a:ea typeface="Segoe UI" pitchFamily="34" charset="0"/>
                <a:cs typeface="Segoe UI" pitchFamily="34" charset="0"/>
              </a:rPr>
              <a:t>Это может быть проблема с одним приложением, или набором приложений в рамках одного ЦОДа. </a:t>
            </a:r>
            <a:endParaRPr lang="en-US" sz="2133" dirty="0">
              <a:solidFill>
                <a:srgbClr val="000000">
                  <a:lumMod val="75000"/>
                  <a:lumOff val="25000"/>
                </a:srgbClr>
              </a:solidFill>
              <a:latin typeface="Tahoma"/>
              <a:ea typeface="Segoe UI" pitchFamily="34" charset="0"/>
              <a:cs typeface="Segoe UI" pitchFamily="34" charset="0"/>
            </a:endParaRPr>
          </a:p>
        </p:txBody>
      </p:sp>
      <p:pic>
        <p:nvPicPr>
          <p:cNvPr id="4" name="Picture 3">
            <a:extLst>
              <a:ext uri="{FF2B5EF4-FFF2-40B4-BE49-F238E27FC236}">
                <a16:creationId xmlns:a16="http://schemas.microsoft.com/office/drawing/2014/main" id="{6D933A5E-15EE-4D7C-B5DB-D86510E71ED0}"/>
              </a:ext>
            </a:extLst>
          </p:cNvPr>
          <p:cNvPicPr>
            <a:picLocks noChangeAspect="1"/>
          </p:cNvPicPr>
          <p:nvPr/>
        </p:nvPicPr>
        <p:blipFill>
          <a:blip r:embed="rId4"/>
          <a:stretch>
            <a:fillRect/>
          </a:stretch>
        </p:blipFill>
        <p:spPr>
          <a:xfrm>
            <a:off x="504446" y="2507451"/>
            <a:ext cx="1944649" cy="1944235"/>
          </a:xfrm>
          <a:prstGeom prst="rect">
            <a:avLst/>
          </a:prstGeom>
        </p:spPr>
      </p:pic>
      <p:sp>
        <p:nvSpPr>
          <p:cNvPr id="10" name="Rectangle 9">
            <a:extLst>
              <a:ext uri="{FF2B5EF4-FFF2-40B4-BE49-F238E27FC236}">
                <a16:creationId xmlns:a16="http://schemas.microsoft.com/office/drawing/2014/main" id="{8AB81893-0885-4BFB-835D-71C3F5FACCC5}"/>
              </a:ext>
            </a:extLst>
          </p:cNvPr>
          <p:cNvSpPr/>
          <p:nvPr/>
        </p:nvSpPr>
        <p:spPr>
          <a:xfrm>
            <a:off x="618481" y="1951671"/>
            <a:ext cx="1998451" cy="2923877"/>
          </a:xfrm>
          <a:prstGeom prst="rect">
            <a:avLst/>
          </a:prstGeom>
        </p:spPr>
        <p:txBody>
          <a:bodyPr wrap="square">
            <a:spAutoFit/>
          </a:bodyPr>
          <a:lstStyle/>
          <a:p>
            <a:r>
              <a:rPr lang="en-US" sz="18400" dirty="0">
                <a:solidFill>
                  <a:srgbClr val="FF0000"/>
                </a:solidFill>
                <a:cs typeface="Segoe UI" pitchFamily="34" charset="0"/>
              </a:rPr>
              <a:t>X</a:t>
            </a:r>
            <a:endParaRPr lang="ru-RU" sz="2400" dirty="0">
              <a:solidFill>
                <a:srgbClr val="FF0000"/>
              </a:solidFill>
            </a:endParaRPr>
          </a:p>
        </p:txBody>
      </p:sp>
      <p:sp>
        <p:nvSpPr>
          <p:cNvPr id="11" name="Rectangle 10">
            <a:extLst>
              <a:ext uri="{FF2B5EF4-FFF2-40B4-BE49-F238E27FC236}">
                <a16:creationId xmlns:a16="http://schemas.microsoft.com/office/drawing/2014/main" id="{EDA83017-6EB7-4CC0-9161-5E4CA1D1FE6A}"/>
              </a:ext>
            </a:extLst>
          </p:cNvPr>
          <p:cNvSpPr/>
          <p:nvPr/>
        </p:nvSpPr>
        <p:spPr>
          <a:xfrm>
            <a:off x="618482" y="4522151"/>
            <a:ext cx="1726755" cy="379656"/>
          </a:xfrm>
          <a:prstGeom prst="rect">
            <a:avLst/>
          </a:prstGeom>
        </p:spPr>
        <p:txBody>
          <a:bodyPr wrap="none">
            <a:spAutoFit/>
          </a:bodyPr>
          <a:lstStyle/>
          <a:p>
            <a:r>
              <a:rPr lang="ru-RU" sz="1867" b="1" dirty="0">
                <a:solidFill>
                  <a:srgbClr val="000000">
                    <a:lumMod val="75000"/>
                    <a:lumOff val="25000"/>
                  </a:srgbClr>
                </a:solidFill>
                <a:cs typeface="Segoe UI" pitchFamily="34" charset="0"/>
              </a:rPr>
              <a:t>Приложение </a:t>
            </a:r>
            <a:endParaRPr lang="ru-RU" sz="2400" b="1" dirty="0"/>
          </a:p>
        </p:txBody>
      </p:sp>
    </p:spTree>
    <p:extLst>
      <p:ext uri="{BB962C8B-B14F-4D97-AF65-F5344CB8AC3E}">
        <p14:creationId xmlns:p14="http://schemas.microsoft.com/office/powerpoint/2010/main" val="320213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DCC17E-BD2F-4A40-BA9B-982BC64E812D}"/>
              </a:ext>
            </a:extLst>
          </p:cNvPr>
          <p:cNvSpPr txBox="1"/>
          <p:nvPr/>
        </p:nvSpPr>
        <p:spPr>
          <a:xfrm>
            <a:off x="508000" y="2259450"/>
            <a:ext cx="5994400" cy="2554930"/>
          </a:xfrm>
          <a:prstGeom prst="rect">
            <a:avLst/>
          </a:prstGeom>
          <a:noFill/>
        </p:spPr>
        <p:txBody>
          <a:bodyPr wrap="square" rtlCol="0">
            <a:spAutoFit/>
          </a:bodyPr>
          <a:lstStyle/>
          <a:p>
            <a:pPr defTabSz="457189">
              <a:defRPr/>
            </a:pPr>
            <a:r>
              <a:rPr lang="ru-RU" sz="2667" b="1" dirty="0">
                <a:solidFill>
                  <a:srgbClr val="00B336"/>
                </a:solidFill>
                <a:latin typeface="Tahoma" panose="020B0604030504040204" pitchFamily="34" charset="0"/>
                <a:cs typeface="Tahoma" panose="020B0604030504040204" pitchFamily="34" charset="0"/>
              </a:rPr>
              <a:t>Аварийной восстановление (</a:t>
            </a:r>
            <a:r>
              <a:rPr lang="en-US" sz="2667" b="1" dirty="0">
                <a:solidFill>
                  <a:srgbClr val="00B336"/>
                </a:solidFill>
                <a:latin typeface="Tahoma" panose="020B0604030504040204" pitchFamily="34" charset="0"/>
                <a:cs typeface="Tahoma" panose="020B0604030504040204" pitchFamily="34" charset="0"/>
              </a:rPr>
              <a:t>DR)</a:t>
            </a:r>
            <a:r>
              <a:rPr lang="ru-RU" sz="2667" b="1" dirty="0">
                <a:solidFill>
                  <a:srgbClr val="00B336"/>
                </a:solidFill>
                <a:latin typeface="Tahoma" panose="020B0604030504040204" pitchFamily="34" charset="0"/>
                <a:cs typeface="Tahoma" panose="020B0604030504040204" pitchFamily="34" charset="0"/>
              </a:rPr>
              <a:t> </a:t>
            </a:r>
            <a:r>
              <a:rPr lang="en-US" sz="2667" dirty="0">
                <a:solidFill>
                  <a:schemeClr val="tx1">
                    <a:lumMod val="65000"/>
                    <a:lumOff val="35000"/>
                  </a:schemeClr>
                </a:solidFill>
                <a:latin typeface="Tahoma" panose="020B0604030504040204" pitchFamily="34" charset="0"/>
                <a:cs typeface="Tahoma" panose="020B0604030504040204" pitchFamily="34" charset="0"/>
              </a:rPr>
              <a:t>– </a:t>
            </a:r>
            <a:r>
              <a:rPr lang="ru-RU" sz="2667" dirty="0">
                <a:latin typeface="Tahoma" panose="020B0604030504040204" pitchFamily="34" charset="0"/>
                <a:cs typeface="Tahoma" panose="020B0604030504040204" pitchFamily="34" charset="0"/>
              </a:rPr>
              <a:t>раздел планирования непрерывности бизнеса, связанная с технологическим восстановлением (а не с восстановлением бизнес операций)</a:t>
            </a:r>
            <a:r>
              <a:rPr lang="en-US" sz="2667" dirty="0">
                <a:latin typeface="Tahoma" panose="020B0604030504040204" pitchFamily="34" charset="0"/>
                <a:cs typeface="Tahoma" panose="020B0604030504040204" pitchFamily="34" charset="0"/>
              </a:rPr>
              <a:t>.</a:t>
            </a:r>
          </a:p>
        </p:txBody>
      </p:sp>
      <p:pic>
        <p:nvPicPr>
          <p:cNvPr id="5" name="Picture 4">
            <a:extLst>
              <a:ext uri="{FF2B5EF4-FFF2-40B4-BE49-F238E27FC236}">
                <a16:creationId xmlns:a16="http://schemas.microsoft.com/office/drawing/2014/main" id="{25049A21-278A-482B-92D6-08A92B065D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510" t="3157" r="18798" b="3198"/>
          <a:stretch/>
        </p:blipFill>
        <p:spPr>
          <a:xfrm>
            <a:off x="6620933" y="-2963"/>
            <a:ext cx="5571067" cy="6860963"/>
          </a:xfrm>
          <a:prstGeom prst="rect">
            <a:avLst/>
          </a:prstGeom>
        </p:spPr>
      </p:pic>
    </p:spTree>
    <p:extLst>
      <p:ext uri="{BB962C8B-B14F-4D97-AF65-F5344CB8AC3E}">
        <p14:creationId xmlns:p14="http://schemas.microsoft.com/office/powerpoint/2010/main" val="1241249977"/>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43889</TotalTime>
  <Words>2311</Words>
  <Application>Microsoft Office PowerPoint</Application>
  <PresentationFormat>Widescreen</PresentationFormat>
  <Paragraphs>165</Paragraphs>
  <Slides>27</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Tahoma</vt:lpstr>
      <vt:lpstr>Trebuchet MS</vt:lpstr>
      <vt:lpstr>Wingdings 3</vt:lpstr>
      <vt:lpstr>Грань</vt:lpstr>
      <vt:lpstr>PowerPoint Presentation</vt:lpstr>
      <vt:lpstr>PowerPoint Presentation</vt:lpstr>
      <vt:lpstr>PowerPoint Presentation</vt:lpstr>
      <vt:lpstr>ЭТО ПРОЦЕСС который учитывает потребности бизнеса</vt:lpstr>
      <vt:lpstr>PowerPoint Presentation</vt:lpstr>
      <vt:lpstr>PowerPoint Presentation</vt:lpstr>
      <vt:lpstr>Масштаб бедствия</vt:lpstr>
      <vt:lpstr>Масштаб бедствия</vt:lpstr>
      <vt:lpstr>PowerPoint Presentation</vt:lpstr>
      <vt:lpstr>PowerPoint Presentation</vt:lpstr>
      <vt:lpstr>PowerPoint Presentation</vt:lpstr>
      <vt:lpstr>Основные стратегии хорошего DRP </vt:lpstr>
      <vt:lpstr>Превентивные меры</vt:lpstr>
      <vt:lpstr>Основные стратегии хорошего DRP </vt:lpstr>
      <vt:lpstr>Обнаруживающие меры</vt:lpstr>
      <vt:lpstr>Основные стратегии хорошего DRP </vt:lpstr>
      <vt:lpstr>Корректирующие меры</vt:lpstr>
      <vt:lpstr>Хороший DRP план должен отвечать хотя бы на 3 базовых вопроса.</vt:lpstr>
      <vt:lpstr>PowerPoint Presentation</vt:lpstr>
      <vt:lpstr>5 этапов “Умного управления данными”</vt:lpstr>
      <vt:lpstr>Этап 1: Резервное копирование</vt:lpstr>
      <vt:lpstr>ЭТО ПРОЦЕСС который учитывает потребности бизнеса</vt:lpstr>
      <vt:lpstr>Постоянная доступность</vt:lpstr>
      <vt:lpstr>Этап 2: Агрегация</vt:lpstr>
      <vt:lpstr>Этап 3: Прозрачность</vt:lpstr>
      <vt:lpstr>Этап 4: Orchestration (управление)</vt:lpstr>
      <vt:lpstr>Спасибо!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Vitaly Savchenko</cp:lastModifiedBy>
  <cp:revision>1685</cp:revision>
  <cp:lastPrinted>2019-11-20T07:47:56Z</cp:lastPrinted>
  <dcterms:created xsi:type="dcterms:W3CDTF">2019-04-12T09:15:47Z</dcterms:created>
  <dcterms:modified xsi:type="dcterms:W3CDTF">2020-10-15T21:12:19Z</dcterms:modified>
</cp:coreProperties>
</file>