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8" r:id="rId2"/>
    <p:sldId id="392" r:id="rId3"/>
    <p:sldId id="423" r:id="rId4"/>
    <p:sldId id="424" r:id="rId5"/>
    <p:sldId id="425" r:id="rId6"/>
    <p:sldId id="436" r:id="rId7"/>
    <p:sldId id="437" r:id="rId8"/>
    <p:sldId id="307" r:id="rId9"/>
    <p:sldId id="428" r:id="rId10"/>
    <p:sldId id="429" r:id="rId11"/>
    <p:sldId id="442" r:id="rId12"/>
    <p:sldId id="435" r:id="rId13"/>
    <p:sldId id="443" r:id="rId14"/>
    <p:sldId id="446" r:id="rId15"/>
    <p:sldId id="39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kolnik Yuliy" initials="S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A"/>
    <a:srgbClr val="328CDC"/>
    <a:srgbClr val="007D32"/>
    <a:srgbClr val="E6EBF0"/>
    <a:srgbClr val="14A032"/>
    <a:srgbClr val="BE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428" autoAdjust="0"/>
  </p:normalViewPr>
  <p:slideViewPr>
    <p:cSldViewPr snapToGrid="0">
      <p:cViewPr>
        <p:scale>
          <a:sx n="125" d="100"/>
          <a:sy n="125" d="100"/>
        </p:scale>
        <p:origin x="105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B330-6926-43B8-AF65-44AC9917DC1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AF4A7-69DF-42D6-926C-A8202379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5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0326B1-8262-4A78-8DAF-5F0464D34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6696000" cy="64800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l">
              <a:lnSpc>
                <a:spcPts val="2400"/>
              </a:lnSpc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E4D7A8D-6C22-4D47-AEC7-6E16E43FBBCE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B8FF7768-2670-4989-861A-E30485DC27E7}"/>
              </a:ext>
            </a:extLst>
          </p:cNvPr>
          <p:cNvSpPr/>
          <p:nvPr userDrawn="1"/>
        </p:nvSpPr>
        <p:spPr>
          <a:xfrm rot="5400000">
            <a:off x="0" y="234000"/>
            <a:ext cx="216000" cy="216000"/>
          </a:xfrm>
          <a:prstGeom prst="triangle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88E424-9884-4999-8BDA-6D4C8658A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0C8744F-F504-4C6C-9C3D-32B9045FAE39}"/>
              </a:ext>
            </a:extLst>
          </p:cNvPr>
          <p:cNvSpPr/>
          <p:nvPr userDrawn="1"/>
        </p:nvSpPr>
        <p:spPr>
          <a:xfrm>
            <a:off x="2555999" y="-1"/>
            <a:ext cx="6588000" cy="51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6AAF9C-1B6E-40A1-9C2C-E69A971B9AF9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4C08B8A-700A-43BF-96F3-D4904F8D9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6000" y="180000"/>
            <a:ext cx="4104000" cy="36000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l">
              <a:lnSpc>
                <a:spcPts val="2400"/>
              </a:lnSpc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208052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5AB363-E566-44B9-9F79-83B0A8E0F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1D3D7B-F0C0-48ED-A55B-351A28D94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97B22442-A82F-467D-BAA4-19E0BD1D8A25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4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281547-1731-4761-B3B0-EE944F355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/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86394E9-D339-4B32-BA47-064483483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82" r:id="rId6"/>
    <p:sldLayoutId id="214748368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ять нестыдных вопросов про кибербезопасность — Газета «Калужская недел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BC888F-39AC-4C79-AAB3-031B99B67863}"/>
              </a:ext>
            </a:extLst>
          </p:cNvPr>
          <p:cNvSpPr/>
          <p:nvPr/>
        </p:nvSpPr>
        <p:spPr>
          <a:xfrm>
            <a:off x="0" y="2247172"/>
            <a:ext cx="9144000" cy="2880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rgbClr val="FFFF0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Защита информации от утечек</a:t>
            </a: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rgbClr val="FFFF0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национального проекта</a:t>
            </a: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solidFill>
                  <a:srgbClr val="FFFF0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«Цифровая экономика»</a:t>
            </a:r>
            <a:endParaRPr lang="ru-RU" sz="2800" dirty="0">
              <a:solidFill>
                <a:srgbClr val="FFFF0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02" y="1365913"/>
            <a:ext cx="1308595" cy="1408850"/>
          </a:xfrm>
          <a:prstGeom prst="rect">
            <a:avLst/>
          </a:prstGeom>
        </p:spPr>
      </p:pic>
      <p:sp>
        <p:nvSpPr>
          <p:cNvPr id="6" name="AutoShape 14" descr="https://www.infowatch.ru/themes/infowatch/assets/images/logo_1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3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1E07-4F8B-4FF3-A694-8301C22A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>
                <a:solidFill>
                  <a:srgbClr val="007D32"/>
                </a:solidFill>
              </a:rPr>
              <a:t>Шаг 2.</a:t>
            </a:r>
            <a:r>
              <a:rPr lang="ru-RU" dirty="0"/>
              <a:t> Графические технологии</a:t>
            </a:r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B78103-0C2D-4751-AD3F-58D3699B8968}"/>
              </a:ext>
            </a:extLst>
          </p:cNvPr>
          <p:cNvSpPr/>
          <p:nvPr/>
        </p:nvSpPr>
        <p:spPr>
          <a:xfrm>
            <a:off x="360000" y="3744000"/>
            <a:ext cx="8424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1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больших массивов именованных данных</a:t>
            </a:r>
          </a:p>
          <a:p>
            <a:pPr marL="288000" indent="-288000">
              <a:spcBef>
                <a:spcPts val="6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отраслевых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словарей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FE72C89-0D8C-4532-AF09-4BBDAC3F9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41781"/>
              </p:ext>
            </p:extLst>
          </p:nvPr>
        </p:nvGraphicFramePr>
        <p:xfrm>
          <a:off x="216000" y="864000"/>
          <a:ext cx="8712000" cy="2592000"/>
        </p:xfrm>
        <a:graphic>
          <a:graphicData uri="http://schemas.openxmlformats.org/drawingml/2006/table">
            <a:tbl>
              <a:tblPr/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1992332713"/>
                    </a:ext>
                  </a:extLst>
                </a:gridCol>
                <a:gridCol w="8208000">
                  <a:extLst>
                    <a:ext uri="{9D8B030D-6E8A-4147-A177-3AD203B41FA5}">
                      <a16:colId xmlns:a16="http://schemas.microsoft.com/office/drawing/2014/main" xmlns="" val="309674277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Растровые цифровые отпечатки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1968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Векторные цифровые отпечатки</a:t>
                      </a: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6455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Печати, штампы</a:t>
                      </a: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19889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Фотографии и сканы банковских карт</a:t>
                      </a: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51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4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B1E07-4F8B-4FF3-A694-8301C22A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>
                <a:solidFill>
                  <a:srgbClr val="007D32"/>
                </a:solidFill>
              </a:rPr>
              <a:t>Шаг 3.</a:t>
            </a:r>
            <a:r>
              <a:rPr lang="ru-RU" dirty="0"/>
              <a:t> Машинное обучение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ED6C2E9-2F58-4A73-A0E5-CA912A121C2F}"/>
              </a:ext>
            </a:extLst>
          </p:cNvPr>
          <p:cNvSpPr/>
          <p:nvPr/>
        </p:nvSpPr>
        <p:spPr>
          <a:xfrm>
            <a:off x="0" y="4284000"/>
            <a:ext cx="9144000" cy="864000"/>
          </a:xfrm>
          <a:prstGeom prst="rect">
            <a:avLst/>
          </a:prstGeom>
          <a:solidFill>
            <a:srgbClr val="BE1428"/>
          </a:solidFill>
        </p:spPr>
        <p:txBody>
          <a:bodyPr lIns="360000" tIns="0" rIns="360000" bIns="36000" anchor="ctr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Детерминированных алгоритмов не достаточно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C19EFD0-AF11-4B68-8BC2-113D9CE21966}"/>
              </a:ext>
            </a:extLst>
          </p:cNvPr>
          <p:cNvSpPr/>
          <p:nvPr/>
        </p:nvSpPr>
        <p:spPr>
          <a:xfrm>
            <a:off x="360000" y="864000"/>
            <a:ext cx="8424000" cy="313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24000" indent="-324000">
              <a:spcBef>
                <a:spcPts val="36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шаблоны заранее не задашь</a:t>
            </a:r>
          </a:p>
          <a:p>
            <a:pPr marL="324000">
              <a:spcBef>
                <a:spcPts val="600"/>
              </a:spcBef>
              <a:buClr>
                <a:srgbClr val="14A032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Новые документы возникают в разных местах</a:t>
            </a:r>
          </a:p>
          <a:p>
            <a:pPr marL="324000" indent="-324000">
              <a:spcBef>
                <a:spcPts val="4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времени ждать новую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кастомную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технологию</a:t>
            </a:r>
          </a:p>
          <a:p>
            <a:pPr marL="324000">
              <a:spcBef>
                <a:spcPts val="600"/>
              </a:spcBef>
              <a:buClr>
                <a:srgbClr val="14A032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Нужна возможность быстрого отклика на новые задачи</a:t>
            </a:r>
          </a:p>
          <a:p>
            <a:pPr marL="324000" indent="-324000">
              <a:spcBef>
                <a:spcPts val="4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Конфиденциальность на этапе настройки</a:t>
            </a:r>
          </a:p>
          <a:p>
            <a:pPr marL="324000">
              <a:spcBef>
                <a:spcPts val="600"/>
              </a:spcBef>
              <a:buClr>
                <a:srgbClr val="14A032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Необходимо обеспечить настройку без привлечения сторонних лиц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BDA894FD-9523-4F79-8459-456FA076C129}"/>
              </a:ext>
            </a:extLst>
          </p:cNvPr>
          <p:cNvCxnSpPr/>
          <p:nvPr/>
        </p:nvCxnSpPr>
        <p:spPr>
          <a:xfrm>
            <a:off x="360000" y="1836000"/>
            <a:ext cx="8424000" cy="0"/>
          </a:xfrm>
          <a:prstGeom prst="line">
            <a:avLst/>
          </a:prstGeom>
          <a:ln w="12700">
            <a:solidFill>
              <a:srgbClr val="BE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2118B0C-90EF-49ED-8D00-B046062BBA16}"/>
              </a:ext>
            </a:extLst>
          </p:cNvPr>
          <p:cNvCxnSpPr/>
          <p:nvPr/>
        </p:nvCxnSpPr>
        <p:spPr>
          <a:xfrm>
            <a:off x="360000" y="3024000"/>
            <a:ext cx="8424000" cy="0"/>
          </a:xfrm>
          <a:prstGeom prst="line">
            <a:avLst/>
          </a:prstGeom>
          <a:ln w="12700">
            <a:solidFill>
              <a:srgbClr val="BE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8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209E3-CA25-4518-8B99-CA3A321A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 smtClean="0"/>
              <a:t>Например…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EFDCA1C-7AAB-4857-9093-D02ED4B0A739}"/>
              </a:ext>
            </a:extLst>
          </p:cNvPr>
          <p:cNvSpPr/>
          <p:nvPr/>
        </p:nvSpPr>
        <p:spPr>
          <a:xfrm>
            <a:off x="0" y="864000"/>
            <a:ext cx="9144000" cy="864000"/>
          </a:xfrm>
          <a:prstGeom prst="rect">
            <a:avLst/>
          </a:prstGeom>
          <a:gradFill>
            <a:gsLst>
              <a:gs pos="0">
                <a:srgbClr val="14A032"/>
              </a:gs>
              <a:gs pos="100000">
                <a:srgbClr val="007D32"/>
              </a:gs>
            </a:gsLst>
            <a:lin ang="2100000" scaled="0"/>
          </a:gradFill>
        </p:spPr>
        <p:txBody>
          <a:bodyPr lIns="360000" tIns="0" rIns="360000" bIns="36000" anchor="ctr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персональные данные делятся на два типа: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6FA46F2-5BCE-4744-B5DE-06155ECDB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68616"/>
              </p:ext>
            </p:extLst>
          </p:nvPr>
        </p:nvGraphicFramePr>
        <p:xfrm>
          <a:off x="216000" y="1944000"/>
          <a:ext cx="8712000" cy="2988000"/>
        </p:xfrm>
        <a:graphic>
          <a:graphicData uri="http://schemas.openxmlformats.org/drawingml/2006/table">
            <a:tbl>
              <a:tblPr/>
              <a:tblGrid>
                <a:gridCol w="2240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1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94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Текстовая информация</a:t>
                      </a:r>
                    </a:p>
                  </a:txBody>
                  <a:tcPr marL="216000" marR="216000" marT="0" marB="36000" anchor="ctr"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342000" indent="-342000" algn="l">
                        <a:spcBef>
                          <a:spcPts val="600"/>
                        </a:spcBef>
                        <a:buFont typeface="Segoe UI" panose="020B0502040204020203" pitchFamily="34" charset="0"/>
                        <a:buChar char="—"/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Реквизиты (паспортные данные, ИНН, карты)</a:t>
                      </a:r>
                    </a:p>
                    <a:p>
                      <a:pPr marL="342000" indent="-342000" algn="l">
                        <a:spcBef>
                          <a:spcPts val="600"/>
                        </a:spcBef>
                        <a:buFont typeface="Segoe UI" panose="020B0502040204020203" pitchFamily="34" charset="0"/>
                        <a:buChar char="—"/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Характеристики (медицинский</a:t>
                      </a:r>
                      <a:r>
                        <a:rPr lang="ru-RU" sz="2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диагноз, резюме</a:t>
                      </a: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342000" indent="-342000" algn="l">
                        <a:spcBef>
                          <a:spcPts val="600"/>
                        </a:spcBef>
                        <a:buFont typeface="Segoe UI" panose="020B0502040204020203" pitchFamily="34" charset="0"/>
                        <a:buChar char="—"/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Именованные</a:t>
                      </a:r>
                      <a:r>
                        <a:rPr lang="ru-RU" sz="2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данные (ФИО, адреса)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16000" marR="216000" marT="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40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Графическая информация</a:t>
                      </a:r>
                    </a:p>
                  </a:txBody>
                  <a:tcPr marL="216000" marR="216000" marT="0" marB="36000" anchor="ctr"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342000" indent="-342000" algn="l">
                        <a:spcBef>
                          <a:spcPts val="600"/>
                        </a:spcBef>
                        <a:buFont typeface="Segoe UI" panose="020B0502040204020203" pitchFamily="34" charset="0"/>
                        <a:buChar char="—"/>
                      </a:pPr>
                      <a:r>
                        <a:rPr lang="ru-RU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Сканы документов</a:t>
                      </a:r>
                    </a:p>
                  </a:txBody>
                  <a:tcPr marL="216000" marR="216000" marT="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6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огласие на обработку персональных данных для визы: бланки и образцы  заполн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56" y="2762250"/>
            <a:ext cx="1852634" cy="11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каз Президента Российской Федерации от 2 августа 2012 года № 1115 «О  назначении на должность сотрудников органов внутренних дел Российской  Федераци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" y="2108200"/>
            <a:ext cx="177828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07BCC4-3C8E-4E33-A3C5-D4B0242F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 smtClean="0"/>
              <a:t>Защита персональных данных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E7ED4C6-65EE-4E0A-AB5F-76E55DBDD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683850" y="617539"/>
            <a:ext cx="2165072" cy="15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0EC230C-6790-445F-AE70-C22B6B52FC97}"/>
              </a:ext>
            </a:extLst>
          </p:cNvPr>
          <p:cNvSpPr/>
          <p:nvPr/>
        </p:nvSpPr>
        <p:spPr>
          <a:xfrm>
            <a:off x="3816000" y="1136149"/>
            <a:ext cx="4968000" cy="313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Персональные данные — это часто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характеристики</a:t>
            </a:r>
          </a:p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Пример: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медицинские диагнозы, которые не содержат атрибутов и реквизитов.</a:t>
            </a:r>
          </a:p>
          <a:p>
            <a:pPr marL="324000" indent="-324000">
              <a:spcBef>
                <a:spcPts val="4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Необходимо выявлять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словесное описание</a:t>
            </a:r>
          </a:p>
          <a:p>
            <a:pPr marL="324000" indent="-324000">
              <a:spcBef>
                <a:spcPts val="1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Такие данные защищают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 помощи ключевых слов и словарей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FC2F9F5-714E-4696-BCBA-AFC63125E2A3}"/>
              </a:ext>
            </a:extLst>
          </p:cNvPr>
          <p:cNvCxnSpPr/>
          <p:nvPr/>
        </p:nvCxnSpPr>
        <p:spPr>
          <a:xfrm>
            <a:off x="3816000" y="2788750"/>
            <a:ext cx="4968000" cy="0"/>
          </a:xfrm>
          <a:prstGeom prst="line">
            <a:avLst/>
          </a:prstGeom>
          <a:ln w="12700">
            <a:solidFill>
              <a:srgbClr val="BE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BB6CE5-3D82-4774-8C83-C78E0DB7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/>
              <a:t>Итого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2A492D7-1C32-4DD1-8738-789349295335}"/>
              </a:ext>
            </a:extLst>
          </p:cNvPr>
          <p:cNvSpPr/>
          <p:nvPr/>
        </p:nvSpPr>
        <p:spPr>
          <a:xfrm>
            <a:off x="0" y="864000"/>
            <a:ext cx="9144000" cy="864000"/>
          </a:xfrm>
          <a:prstGeom prst="rect">
            <a:avLst/>
          </a:prstGeom>
          <a:gradFill>
            <a:gsLst>
              <a:gs pos="0">
                <a:srgbClr val="14A032"/>
              </a:gs>
              <a:gs pos="100000">
                <a:srgbClr val="007D32"/>
              </a:gs>
            </a:gsLst>
            <a:lin ang="2100000" scaled="0"/>
          </a:gradFill>
          <a:ln w="12700">
            <a:noFill/>
            <a:miter lim="800000"/>
          </a:ln>
        </p:spPr>
        <p:txBody>
          <a:bodyPr wrap="square" lIns="360000" tIns="0" rIns="288000" bIns="36000" anchor="ctr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DLP-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система позволяет не только предотвратить утечку данных, но и решить ряд задач:</a:t>
            </a:r>
            <a:endParaRPr lang="ru-RU" sz="20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EEDE8059-3F3B-45EB-9ACE-47DE2369891B}"/>
              </a:ext>
            </a:extLst>
          </p:cNvPr>
          <p:cNvSpPr>
            <a:spLocks noChangeAspect="1"/>
          </p:cNvSpPr>
          <p:nvPr/>
        </p:nvSpPr>
        <p:spPr>
          <a:xfrm rot="10800000">
            <a:off x="4500000" y="1800000"/>
            <a:ext cx="144000" cy="144000"/>
          </a:xfrm>
          <a:prstGeom prst="triangle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0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316CE84-9A68-4E2B-84FD-A79D5A1B796D}"/>
              </a:ext>
            </a:extLst>
          </p:cNvPr>
          <p:cNvSpPr/>
          <p:nvPr/>
        </p:nvSpPr>
        <p:spPr>
          <a:xfrm>
            <a:off x="360000" y="2163146"/>
            <a:ext cx="8424000" cy="266920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0" tIns="0" rIns="0" bIns="0" anchor="t">
            <a:noAutofit/>
          </a:bodyPr>
          <a:lstStyle/>
          <a:p>
            <a:pPr marL="288000" indent="-288000">
              <a:spcBef>
                <a:spcPts val="18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Обнаружить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проблемы взаимодействия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между подразделениями</a:t>
            </a:r>
          </a:p>
          <a:p>
            <a:pPr marL="288000" indent="-288000">
              <a:spcBef>
                <a:spcPts val="1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Выявить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узкое место в коммуникациях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сформировать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экспертизы</a:t>
            </a:r>
          </a:p>
          <a:p>
            <a:pPr marL="288000" indent="-288000">
              <a:spcBef>
                <a:spcPts val="1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Восстановить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разорванные связи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 увольнении сотрудника</a:t>
            </a:r>
          </a:p>
          <a:p>
            <a:pPr marL="288000" indent="-288000">
              <a:spcBef>
                <a:spcPts val="1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Выявить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внутренние конфликты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 нарушения правил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коммуникации</a:t>
            </a:r>
          </a:p>
          <a:p>
            <a:pPr marL="288000" indent="-288000">
              <a:spcBef>
                <a:spcPts val="12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Учесть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неформальные связи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при принятии управленческих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решений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02F59D-92CC-48B6-A986-2735D3AD958D}"/>
              </a:ext>
            </a:extLst>
          </p:cNvPr>
          <p:cNvSpPr/>
          <p:nvPr/>
        </p:nvSpPr>
        <p:spPr>
          <a:xfrm>
            <a:off x="0" y="2225810"/>
            <a:ext cx="9144000" cy="7536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pPr algn="ctr">
              <a:spcBef>
                <a:spcPts val="1200"/>
              </a:spcBef>
            </a:pPr>
            <a:r>
              <a:rPr lang="ru-RU" sz="3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ВОПРОСЫ?</a:t>
            </a:r>
            <a:endParaRPr lang="ru-RU" sz="3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8C8F64-E268-4F51-911D-64E30487117D}"/>
              </a:ext>
            </a:extLst>
          </p:cNvPr>
          <p:cNvSpPr/>
          <p:nvPr/>
        </p:nvSpPr>
        <p:spPr>
          <a:xfrm>
            <a:off x="360000" y="864000"/>
            <a:ext cx="8424000" cy="3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30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 2019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миру зафиксировано 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1748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утечек персональных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данных (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ПДн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 государственных организациях и коммерческих компаниях, в том числе 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322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утечки в России</a:t>
            </a:r>
          </a:p>
          <a:p>
            <a:pPr marL="288000" indent="-288000">
              <a:spcBef>
                <a:spcPts val="30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умышленных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утечек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ПДн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 мире составила 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60,2%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 России — 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48,6%</a:t>
            </a:r>
          </a:p>
          <a:p>
            <a:pPr marL="288000" indent="-288000">
              <a:spcBef>
                <a:spcPts val="30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российском госсекторе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паспортные данные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утекают почти в 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раза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чаще, чем в мировом.</a:t>
            </a:r>
          </a:p>
          <a:p>
            <a:pPr marL="288000" indent="-288000">
              <a:spcBef>
                <a:spcPts val="30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60%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утечек в России приводят к компрометации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имён и фамилий,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 более </a:t>
            </a:r>
            <a:r>
              <a:rPr lang="ru-RU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30%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— к утечкам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паспортных данных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1E07-4F8B-4FF3-A694-8301C22A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/>
              <a:t>Только факты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BED1817-5492-4857-B36B-CBC34D77CBE8}"/>
              </a:ext>
            </a:extLst>
          </p:cNvPr>
          <p:cNvSpPr/>
          <p:nvPr/>
        </p:nvSpPr>
        <p:spPr>
          <a:xfrm>
            <a:off x="360000" y="4572000"/>
            <a:ext cx="6840000" cy="360000"/>
          </a:xfrm>
          <a:prstGeom prst="rect">
            <a:avLst/>
          </a:prstGeom>
          <a:solidFill>
            <a:srgbClr val="E6EBF0"/>
          </a:solidFill>
        </p:spPr>
        <p:txBody>
          <a:bodyPr lIns="216000" tIns="0" rIns="216000" bIns="36000" anchor="ctr"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*Исследование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Экспертно‑аналитического центра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2020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BF6A395-028C-4F27-89DF-AE68975562A0}"/>
              </a:ext>
            </a:extLst>
          </p:cNvPr>
          <p:cNvCxnSpPr/>
          <p:nvPr/>
        </p:nvCxnSpPr>
        <p:spPr>
          <a:xfrm>
            <a:off x="360000" y="1908000"/>
            <a:ext cx="8424000" cy="0"/>
          </a:xfrm>
          <a:prstGeom prst="line">
            <a:avLst/>
          </a:prstGeom>
          <a:ln w="12700">
            <a:solidFill>
              <a:srgbClr val="BE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4D2B381-85DA-4903-BC0B-B151D884D06D}"/>
              </a:ext>
            </a:extLst>
          </p:cNvPr>
          <p:cNvCxnSpPr/>
          <p:nvPr/>
        </p:nvCxnSpPr>
        <p:spPr>
          <a:xfrm>
            <a:off x="360000" y="2556000"/>
            <a:ext cx="8424000" cy="0"/>
          </a:xfrm>
          <a:prstGeom prst="line">
            <a:avLst/>
          </a:prstGeom>
          <a:ln w="12700">
            <a:solidFill>
              <a:srgbClr val="BE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7C22025-2F63-4697-8217-A344ED1B86ED}"/>
              </a:ext>
            </a:extLst>
          </p:cNvPr>
          <p:cNvCxnSpPr/>
          <p:nvPr/>
        </p:nvCxnSpPr>
        <p:spPr>
          <a:xfrm>
            <a:off x="360000" y="3492000"/>
            <a:ext cx="8424000" cy="0"/>
          </a:xfrm>
          <a:prstGeom prst="line">
            <a:avLst/>
          </a:prstGeom>
          <a:ln w="12700">
            <a:solidFill>
              <a:srgbClr val="BE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2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1E07-4F8B-4FF3-A694-8301C22A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ru-RU" dirty="0"/>
              <a:t>безопасности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0F77BE9-2023-47AC-8E44-DB1AD3F5A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26554"/>
              </p:ext>
            </p:extLst>
          </p:nvPr>
        </p:nvGraphicFramePr>
        <p:xfrm>
          <a:off x="216000" y="684000"/>
          <a:ext cx="8712000" cy="424800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1992332713"/>
                    </a:ext>
                  </a:extLst>
                </a:gridCol>
                <a:gridCol w="8280000">
                  <a:extLst>
                    <a:ext uri="{9D8B030D-6E8A-4147-A177-3AD203B41FA5}">
                      <a16:colId xmlns:a16="http://schemas.microsoft.com/office/drawing/2014/main" xmlns="" val="3096742777"/>
                    </a:ext>
                  </a:extLst>
                </a:gridCol>
              </a:tblGrid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Предотвращение утечки информации,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относящейся к категории 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ограниченного доступа 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(коммерческая, банковская и другие виды тайн)</a:t>
                      </a:r>
                      <a:endParaRPr lang="en-US" sz="14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196881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Защита персональных данных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(ФЗ‑152, GDPR)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645515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Соответствие требованиям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регулятора (ЦБР, ФСБ, ФСТЭК, Роскомнадзор) в части защиты информации от утечки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198891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Повышение производительности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за счёт обоснованных кадровых решений, снижения непродуктивных издержек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013341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Снижение риска финансовых потерь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из‑за утечки данных о клиентах, контрагентах, данных о закупках и т. д.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304939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Возврат средств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(издержек, украденных сумм)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871090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Минимизация рисков</a:t>
                      </a: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необоснованных закупок, воровства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461078"/>
                  </a:ext>
                </a:extLst>
              </a:tr>
              <a:tr h="531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4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Снижение репутационных рисков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53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0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9E7822-7E9C-40C2-A663-92766E46787E}"/>
              </a:ext>
            </a:extLst>
          </p:cNvPr>
          <p:cNvSpPr/>
          <p:nvPr/>
        </p:nvSpPr>
        <p:spPr>
          <a:xfrm>
            <a:off x="360000" y="1544560"/>
            <a:ext cx="8424000" cy="2016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288000" bIns="72000"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такое </a:t>
            </a:r>
            <a:r>
              <a:rPr lang="en-US" sz="20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DLP-</a:t>
            </a:r>
            <a:r>
              <a:rPr lang="ru-RU" sz="20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система и методы работы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DLP-система на </a:t>
            </a:r>
            <a:r>
              <a:rPr lang="ru-RU" sz="200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основе контентного анализа информационных потоков детектирует и блокирует попытки несанкционированного распространения конфиденциальной </a:t>
            </a:r>
            <a:r>
              <a:rPr lang="ru-RU" sz="2000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информации</a:t>
            </a:r>
            <a:endParaRPr lang="ru-RU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1E07-4F8B-4FF3-A694-8301C22A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/>
              <a:t>Как работает </a:t>
            </a:r>
            <a:r>
              <a:rPr lang="en-US" dirty="0" smtClean="0"/>
              <a:t>DLP-</a:t>
            </a:r>
            <a:r>
              <a:rPr lang="ru-RU" dirty="0" smtClean="0"/>
              <a:t>система</a:t>
            </a:r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C8A0F3-477C-4816-A150-5E49C2CE9C32}"/>
              </a:ext>
            </a:extLst>
          </p:cNvPr>
          <p:cNvSpPr/>
          <p:nvPr/>
        </p:nvSpPr>
        <p:spPr>
          <a:xfrm>
            <a:off x="216000" y="3636000"/>
            <a:ext cx="4248000" cy="1296000"/>
          </a:xfrm>
          <a:prstGeom prst="rect">
            <a:avLst/>
          </a:prstGeom>
          <a:solidFill>
            <a:srgbClr val="F5F7FA"/>
          </a:solidFill>
        </p:spPr>
        <p:txBody>
          <a:bodyPr wrap="square" lIns="540000" tIns="0" rIns="144000" bIns="36000" anchor="ctr">
            <a:noAutofit/>
          </a:bodyPr>
          <a:lstStyle/>
          <a:p>
            <a:r>
              <a:rPr lang="ru-RU" sz="1600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Хранит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данные для ретроспективного анализа и других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применений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98B70BB-6CCE-4499-A16D-051ED76FCEC7}"/>
              </a:ext>
            </a:extLst>
          </p:cNvPr>
          <p:cNvSpPr/>
          <p:nvPr/>
        </p:nvSpPr>
        <p:spPr>
          <a:xfrm>
            <a:off x="216000" y="684000"/>
            <a:ext cx="4248000" cy="1296000"/>
          </a:xfrm>
          <a:prstGeom prst="rect">
            <a:avLst/>
          </a:prstGeom>
          <a:solidFill>
            <a:srgbClr val="F5F7FA"/>
          </a:solidFill>
        </p:spPr>
        <p:txBody>
          <a:bodyPr wrap="square" lIns="540000" tIns="0" rIns="144000" bIns="36000" anchor="ctr">
            <a:noAutofit/>
          </a:bodyPr>
          <a:lstStyle/>
          <a:p>
            <a:r>
              <a:rPr lang="ru-RU" sz="1600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Перехватывает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каналы коммуникаций, интегрируется с внешними системами через API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DC436E-AB6A-4E76-86CE-6D6F87E6498B}"/>
              </a:ext>
            </a:extLst>
          </p:cNvPr>
          <p:cNvSpPr/>
          <p:nvPr/>
        </p:nvSpPr>
        <p:spPr>
          <a:xfrm>
            <a:off x="4680000" y="684000"/>
            <a:ext cx="4248000" cy="1296000"/>
          </a:xfrm>
          <a:prstGeom prst="rect">
            <a:avLst/>
          </a:prstGeom>
          <a:solidFill>
            <a:srgbClr val="F5F7FA"/>
          </a:solidFill>
        </p:spPr>
        <p:txBody>
          <a:bodyPr wrap="square" lIns="540000" tIns="0" rIns="144000" bIns="36000" anchor="ctr">
            <a:noAutofit/>
          </a:bodyPr>
          <a:lstStyle/>
          <a:p>
            <a:r>
              <a:rPr lang="ru-RU" sz="1600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Обрабатывает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события с сотен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тысяч рабочих мест в день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B4E1D0F-5AC1-4287-82B1-8BB758C7CD38}"/>
              </a:ext>
            </a:extLst>
          </p:cNvPr>
          <p:cNvSpPr/>
          <p:nvPr/>
        </p:nvSpPr>
        <p:spPr>
          <a:xfrm>
            <a:off x="216000" y="2160000"/>
            <a:ext cx="4248000" cy="1296000"/>
          </a:xfrm>
          <a:prstGeom prst="rect">
            <a:avLst/>
          </a:prstGeom>
          <a:solidFill>
            <a:srgbClr val="F5F7FA"/>
          </a:solidFill>
          <a:ln>
            <a:noFill/>
          </a:ln>
        </p:spPr>
        <p:txBody>
          <a:bodyPr wrap="square" lIns="540000" tIns="0" rIns="144000" bIns="36000" anchor="ctr">
            <a:noAutofit/>
          </a:bodyPr>
          <a:lstStyle/>
          <a:p>
            <a:r>
              <a:rPr lang="ru-RU" sz="1600" dirty="0">
                <a:solidFill>
                  <a:srgbClr val="DC140A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Блокирует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rgbClr val="DC140A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утечки данных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 результатам контентного анализа за счёт уникальных технологий и продуманной архитектуры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954D063-77A7-4036-8EAB-584AE6E0690C}"/>
              </a:ext>
            </a:extLst>
          </p:cNvPr>
          <p:cNvSpPr/>
          <p:nvPr/>
        </p:nvSpPr>
        <p:spPr>
          <a:xfrm>
            <a:off x="4680000" y="2160000"/>
            <a:ext cx="4248000" cy="1296000"/>
          </a:xfrm>
          <a:prstGeom prst="rect">
            <a:avLst/>
          </a:prstGeom>
          <a:solidFill>
            <a:srgbClr val="F5F7FA"/>
          </a:solidFill>
        </p:spPr>
        <p:txBody>
          <a:bodyPr wrap="square" lIns="540000" tIns="0" rIns="144000" bIns="36000" anchor="ctr">
            <a:noAutofit/>
          </a:bodyPr>
          <a:lstStyle/>
          <a:p>
            <a:r>
              <a:rPr lang="ru-RU" sz="1600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Анализирует и классифицирует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тексты, изображения, чертежи, карты, бланки, векторную графику, сканы, базы данных и многое другое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128FF67F-BC40-4C8A-9030-9B6061F43C3D}"/>
              </a:ext>
            </a:extLst>
          </p:cNvPr>
          <p:cNvSpPr>
            <a:spLocks noChangeAspect="1"/>
          </p:cNvSpPr>
          <p:nvPr/>
        </p:nvSpPr>
        <p:spPr>
          <a:xfrm rot="5400000">
            <a:off x="4464000" y="1260000"/>
            <a:ext cx="144000" cy="144000"/>
          </a:xfrm>
          <a:prstGeom prst="triangle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D2A0D118-B9A5-45FF-9126-04ECB2A7E1B4}"/>
              </a:ext>
            </a:extLst>
          </p:cNvPr>
          <p:cNvSpPr>
            <a:spLocks noChangeAspect="1"/>
          </p:cNvSpPr>
          <p:nvPr/>
        </p:nvSpPr>
        <p:spPr>
          <a:xfrm rot="10800000">
            <a:off x="6732000" y="1980000"/>
            <a:ext cx="144000" cy="144000"/>
          </a:xfrm>
          <a:prstGeom prst="triangle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703F5776-2D3E-4493-BD25-1FF4CD3C3EEA}"/>
              </a:ext>
            </a:extLst>
          </p:cNvPr>
          <p:cNvSpPr>
            <a:spLocks noChangeAspect="1"/>
          </p:cNvSpPr>
          <p:nvPr/>
        </p:nvSpPr>
        <p:spPr>
          <a:xfrm rot="16200000">
            <a:off x="4536000" y="2736000"/>
            <a:ext cx="144000" cy="144000"/>
          </a:xfrm>
          <a:prstGeom prst="triangle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1BF45E62-3457-42A4-AADC-0258A5A6D809}"/>
              </a:ext>
            </a:extLst>
          </p:cNvPr>
          <p:cNvSpPr>
            <a:spLocks noChangeAspect="1"/>
          </p:cNvSpPr>
          <p:nvPr/>
        </p:nvSpPr>
        <p:spPr>
          <a:xfrm rot="10800000">
            <a:off x="2268000" y="3456000"/>
            <a:ext cx="144000" cy="144000"/>
          </a:xfrm>
          <a:prstGeom prst="triangle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6289BCB-05C6-481E-9CF9-0FC2626FE8C5}"/>
              </a:ext>
            </a:extLst>
          </p:cNvPr>
          <p:cNvSpPr/>
          <p:nvPr/>
        </p:nvSpPr>
        <p:spPr>
          <a:xfrm>
            <a:off x="216000" y="684000"/>
            <a:ext cx="360000" cy="1296000"/>
          </a:xfrm>
          <a:prstGeom prst="rect">
            <a:avLst/>
          </a:prstGeom>
          <a:solidFill>
            <a:srgbClr val="14A032"/>
          </a:solidFill>
        </p:spPr>
        <p:txBody>
          <a:bodyPr wrap="square" lIns="0" tIns="0" rIns="0" bIns="36000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</a:rPr>
              <a:t>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1ED7DE5-871E-400E-9AC8-B25527375EE9}"/>
              </a:ext>
            </a:extLst>
          </p:cNvPr>
          <p:cNvSpPr/>
          <p:nvPr/>
        </p:nvSpPr>
        <p:spPr>
          <a:xfrm>
            <a:off x="4680000" y="684000"/>
            <a:ext cx="360000" cy="1296000"/>
          </a:xfrm>
          <a:prstGeom prst="rect">
            <a:avLst/>
          </a:prstGeom>
          <a:solidFill>
            <a:srgbClr val="14A032"/>
          </a:solidFill>
        </p:spPr>
        <p:txBody>
          <a:bodyPr wrap="square" lIns="0" tIns="0" rIns="0" bIns="36000" anchor="ctr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</a:rPr>
              <a:t>2</a:t>
            </a:r>
            <a:endParaRPr lang="ru-RU" sz="1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07C0151-6E90-4B9C-9EE1-1D88B46B8A45}"/>
              </a:ext>
            </a:extLst>
          </p:cNvPr>
          <p:cNvSpPr/>
          <p:nvPr/>
        </p:nvSpPr>
        <p:spPr>
          <a:xfrm>
            <a:off x="216000" y="2160000"/>
            <a:ext cx="360000" cy="1296000"/>
          </a:xfrm>
          <a:prstGeom prst="rect">
            <a:avLst/>
          </a:prstGeom>
          <a:solidFill>
            <a:srgbClr val="DC140A"/>
          </a:solidFill>
        </p:spPr>
        <p:txBody>
          <a:bodyPr wrap="square" lIns="0" tIns="0" rIns="0" bIns="36000" anchor="ctr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</a:rPr>
              <a:t>4</a:t>
            </a:r>
            <a:endParaRPr lang="ru-RU" sz="1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397E184-0F6C-4C20-9CC7-C4C8D98DA296}"/>
              </a:ext>
            </a:extLst>
          </p:cNvPr>
          <p:cNvSpPr/>
          <p:nvPr/>
        </p:nvSpPr>
        <p:spPr>
          <a:xfrm>
            <a:off x="4680000" y="2160000"/>
            <a:ext cx="360000" cy="1296000"/>
          </a:xfrm>
          <a:prstGeom prst="rect">
            <a:avLst/>
          </a:prstGeom>
          <a:solidFill>
            <a:srgbClr val="14A032"/>
          </a:solidFill>
        </p:spPr>
        <p:txBody>
          <a:bodyPr wrap="square" lIns="0" tIns="0" rIns="0" bIns="36000" anchor="ctr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</a:rPr>
              <a:t>3</a:t>
            </a:r>
            <a:endParaRPr lang="ru-RU" sz="1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F18DA19-2256-4BF6-B03F-8C76371CA2A3}"/>
              </a:ext>
            </a:extLst>
          </p:cNvPr>
          <p:cNvSpPr/>
          <p:nvPr/>
        </p:nvSpPr>
        <p:spPr>
          <a:xfrm>
            <a:off x="216000" y="3636000"/>
            <a:ext cx="360000" cy="1296000"/>
          </a:xfrm>
          <a:prstGeom prst="rect">
            <a:avLst/>
          </a:prstGeom>
          <a:solidFill>
            <a:srgbClr val="14A032"/>
          </a:solidFill>
        </p:spPr>
        <p:txBody>
          <a:bodyPr wrap="square" lIns="0" tIns="0" rIns="0" bIns="36000" anchor="ctr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</a:rPr>
              <a:t>5</a:t>
            </a:r>
            <a:endParaRPr lang="ru-RU" sz="1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5BF095D-B9EC-44F3-92D1-A36E667D0C92}"/>
              </a:ext>
            </a:extLst>
          </p:cNvPr>
          <p:cNvSpPr/>
          <p:nvPr/>
        </p:nvSpPr>
        <p:spPr>
          <a:xfrm>
            <a:off x="5400000" y="864000"/>
            <a:ext cx="3384000" cy="342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Сбор данных</a:t>
            </a:r>
          </a:p>
        </p:txBody>
      </p:sp>
    </p:spTree>
    <p:extLst>
      <p:ext uri="{BB962C8B-B14F-4D97-AF65-F5344CB8AC3E}">
        <p14:creationId xmlns:p14="http://schemas.microsoft.com/office/powerpoint/2010/main" val="65402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4C29D6-8418-4A90-ACC2-1B1BAD77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000" y="684000"/>
            <a:ext cx="4248000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3F9B49-13D1-4EFE-A076-94FBB496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  <a:noFill/>
          <a:ln>
            <a:noFill/>
          </a:ln>
        </p:spPr>
        <p:txBody>
          <a:bodyPr/>
          <a:lstStyle/>
          <a:p>
            <a:r>
              <a:rPr lang="ru-RU" dirty="0"/>
              <a:t>Начало: контроль почты и съёмных носителей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6A82A2C-6DF1-4D30-851B-C4DFA395C19F}"/>
              </a:ext>
            </a:extLst>
          </p:cNvPr>
          <p:cNvSpPr/>
          <p:nvPr/>
        </p:nvSpPr>
        <p:spPr>
          <a:xfrm>
            <a:off x="4572000" y="1008000"/>
            <a:ext cx="4472940" cy="378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800"/>
              </a:spcBef>
              <a:buClr>
                <a:srgbClr val="14A032"/>
              </a:buClr>
            </a:pPr>
            <a:r>
              <a:rPr lang="ru-RU" sz="2200" dirty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чего начиналась </a:t>
            </a:r>
            <a:r>
              <a:rPr lang="ru-RU" sz="2200" dirty="0" smtClean="0">
                <a:solidFill>
                  <a:srgbClr val="007D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Безопасность?</a:t>
            </a:r>
            <a:endParaRPr lang="ru-RU" sz="2200" dirty="0">
              <a:solidFill>
                <a:srgbClr val="007D3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24000" indent="-324000">
              <a:spcBef>
                <a:spcPts val="18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простого набора каналов и носителей информации</a:t>
            </a:r>
          </a:p>
          <a:p>
            <a:pPr marL="324000" indent="-324000">
              <a:spcBef>
                <a:spcPts val="18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Конфиденциальная информация не должна покинуть периметр </a:t>
            </a:r>
          </a:p>
          <a:p>
            <a:pPr marL="324000" indent="-324000">
              <a:spcBef>
                <a:spcPts val="1800"/>
              </a:spcBef>
              <a:buClr>
                <a:srgbClr val="14A032"/>
              </a:buClr>
              <a:buFont typeface="Segoe UI" panose="020B0502040204020203" pitchFamily="34" charset="0"/>
              <a:buChar char="●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Запретить то, что вне периметра</a:t>
            </a:r>
          </a:p>
        </p:txBody>
      </p:sp>
    </p:spTree>
    <p:extLst>
      <p:ext uri="{BB962C8B-B14F-4D97-AF65-F5344CB8AC3E}">
        <p14:creationId xmlns:p14="http://schemas.microsoft.com/office/powerpoint/2010/main" val="419143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C5ED9C-7839-4FEA-BA9F-0B3C7C7D2460}"/>
              </a:ext>
            </a:extLst>
          </p:cNvPr>
          <p:cNvSpPr/>
          <p:nvPr/>
        </p:nvSpPr>
        <p:spPr>
          <a:xfrm>
            <a:off x="5400000" y="864000"/>
            <a:ext cx="3384000" cy="342000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ts val="3600"/>
              </a:lnSpc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Анализ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297901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B1E07-4F8B-4FF3-A694-8301C22A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/>
          <a:lstStyle/>
          <a:p>
            <a:r>
              <a:rPr lang="ru-RU" dirty="0">
                <a:solidFill>
                  <a:srgbClr val="007D32"/>
                </a:solidFill>
              </a:rPr>
              <a:t>Шаг 1.</a:t>
            </a:r>
            <a:r>
              <a:rPr lang="ru-RU" dirty="0"/>
              <a:t> Технологии лингвистического анализа</a:t>
            </a:r>
            <a:endParaRPr lang="en-US" dirty="0"/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390055A3-B9BB-4421-B452-800887FC9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44294"/>
              </p:ext>
            </p:extLst>
          </p:nvPr>
        </p:nvGraphicFramePr>
        <p:xfrm>
          <a:off x="216000" y="864000"/>
          <a:ext cx="8712000" cy="2592000"/>
        </p:xfrm>
        <a:graphic>
          <a:graphicData uri="http://schemas.openxmlformats.org/drawingml/2006/table">
            <a:tbl>
              <a:tblPr/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1992332713"/>
                    </a:ext>
                  </a:extLst>
                </a:gridCol>
                <a:gridCol w="8208000">
                  <a:extLst>
                    <a:ext uri="{9D8B030D-6E8A-4147-A177-3AD203B41FA5}">
                      <a16:colId xmlns:a16="http://schemas.microsoft.com/office/drawing/2014/main" xmlns="" val="3096742777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Регулярные выражения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19688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Цифровые отпечатки</a:t>
                      </a: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64551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03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14A032"/>
                        </a:buClr>
                        <a:buFont typeface="Segoe UI" panose="020B0502040204020203" pitchFamily="34" charset="0"/>
                        <a:buNone/>
                      </a:pPr>
                      <a:r>
                        <a:rPr lang="ru-RU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Словари</a:t>
                      </a:r>
                    </a:p>
                  </a:txBody>
                  <a:tcPr marL="180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198891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1211A69-F3F2-467F-B70E-114AA7FD8EF0}"/>
              </a:ext>
            </a:extLst>
          </p:cNvPr>
          <p:cNvSpPr/>
          <p:nvPr/>
        </p:nvSpPr>
        <p:spPr>
          <a:xfrm>
            <a:off x="360000" y="3744000"/>
            <a:ext cx="8424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buClr>
                <a:srgbClr val="14A032"/>
              </a:buClr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Возможность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комбинирования технологий позволит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обеспечить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</a:rPr>
              <a:t>комплексную защиту ваших данных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70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430</TotalTime>
  <Words>280</Words>
  <Application>Microsoft Office PowerPoint</Application>
  <PresentationFormat>Экран (16:9)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Segoe UI</vt:lpstr>
      <vt:lpstr>Segoe UI Semibold</vt:lpstr>
      <vt:lpstr>Тема Office</vt:lpstr>
      <vt:lpstr>Презентация PowerPoint</vt:lpstr>
      <vt:lpstr>Только факты</vt:lpstr>
      <vt:lpstr>Задачи безопасности</vt:lpstr>
      <vt:lpstr>Презентация PowerPoint</vt:lpstr>
      <vt:lpstr>Как работает DLP-система</vt:lpstr>
      <vt:lpstr>Презентация PowerPoint</vt:lpstr>
      <vt:lpstr>Начало: контроль почты и съёмных носителей</vt:lpstr>
      <vt:lpstr>Презентация PowerPoint</vt:lpstr>
      <vt:lpstr>Шаг 1. Технологии лингвистического анализа</vt:lpstr>
      <vt:lpstr>Шаг 2. Графические технологии</vt:lpstr>
      <vt:lpstr>Шаг 3. Машинное обучение</vt:lpstr>
      <vt:lpstr>Например…</vt:lpstr>
      <vt:lpstr>Защита персональных данных</vt:lpstr>
      <vt:lpstr>Итого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Scarlet</dc:creator>
  <cp:lastModifiedBy>Юлий yukas</cp:lastModifiedBy>
  <cp:revision>136</cp:revision>
  <dcterms:created xsi:type="dcterms:W3CDTF">2020-09-29T12:47:12Z</dcterms:created>
  <dcterms:modified xsi:type="dcterms:W3CDTF">2020-10-15T20:57:10Z</dcterms:modified>
</cp:coreProperties>
</file>